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8" r:id="rId2"/>
    <p:sldId id="272" r:id="rId3"/>
    <p:sldId id="273" r:id="rId4"/>
    <p:sldId id="274" r:id="rId5"/>
    <p:sldId id="271" r:id="rId6"/>
    <p:sldId id="267" r:id="rId7"/>
    <p:sldId id="266" r:id="rId8"/>
    <p:sldId id="256" r:id="rId9"/>
    <p:sldId id="257" r:id="rId10"/>
    <p:sldId id="258" r:id="rId11"/>
    <p:sldId id="259" r:id="rId12"/>
    <p:sldId id="275" r:id="rId13"/>
    <p:sldId id="260" r:id="rId14"/>
    <p:sldId id="270" r:id="rId15"/>
    <p:sldId id="262" r:id="rId16"/>
    <p:sldId id="263" r:id="rId17"/>
    <p:sldId id="264" r:id="rId18"/>
    <p:sldId id="265" r:id="rId19"/>
  </p:sldIdLst>
  <p:sldSz cx="9144000" cy="6858000" type="screen4x3"/>
  <p:notesSz cx="6669088" cy="10050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3" autoAdjust="0"/>
    <p:restoredTop sz="94660"/>
  </p:normalViewPr>
  <p:slideViewPr>
    <p:cSldViewPr>
      <p:cViewPr varScale="1">
        <p:scale>
          <a:sx n="45" d="100"/>
          <a:sy n="45" d="100"/>
        </p:scale>
        <p:origin x="-6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502523"/>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sz="quarter" idx="1"/>
          </p:nvPr>
        </p:nvSpPr>
        <p:spPr>
          <a:xfrm>
            <a:off x="3777607" y="0"/>
            <a:ext cx="2889938" cy="502523"/>
          </a:xfrm>
          <a:prstGeom prst="rect">
            <a:avLst/>
          </a:prstGeom>
        </p:spPr>
        <p:txBody>
          <a:bodyPr vert="horz" lIns="91440" tIns="45720" rIns="91440" bIns="45720" rtlCol="0"/>
          <a:lstStyle>
            <a:lvl1pPr algn="r">
              <a:defRPr sz="1200"/>
            </a:lvl1pPr>
          </a:lstStyle>
          <a:p>
            <a:fld id="{66EEAD53-9A50-4599-AF80-3229575AD8FB}" type="datetimeFigureOut">
              <a:rPr lang="en-IE" smtClean="0"/>
              <a:pPr/>
              <a:t>21/03/2014</a:t>
            </a:fld>
            <a:endParaRPr lang="en-IE" dirty="0"/>
          </a:p>
        </p:txBody>
      </p:sp>
      <p:sp>
        <p:nvSpPr>
          <p:cNvPr id="4" name="Footer Placeholder 3"/>
          <p:cNvSpPr>
            <a:spLocks noGrp="1"/>
          </p:cNvSpPr>
          <p:nvPr>
            <p:ph type="ftr" sz="quarter" idx="2"/>
          </p:nvPr>
        </p:nvSpPr>
        <p:spPr>
          <a:xfrm>
            <a:off x="0" y="9546196"/>
            <a:ext cx="2889938" cy="502523"/>
          </a:xfrm>
          <a:prstGeom prst="rect">
            <a:avLst/>
          </a:prstGeom>
        </p:spPr>
        <p:txBody>
          <a:bodyPr vert="horz" lIns="91440" tIns="45720" rIns="91440" bIns="45720" rtlCol="0" anchor="b"/>
          <a:lstStyle>
            <a:lvl1pPr algn="l">
              <a:defRPr sz="1200"/>
            </a:lvl1pPr>
          </a:lstStyle>
          <a:p>
            <a:endParaRPr lang="en-IE" dirty="0"/>
          </a:p>
        </p:txBody>
      </p:sp>
      <p:sp>
        <p:nvSpPr>
          <p:cNvPr id="5" name="Slide Number Placeholder 4"/>
          <p:cNvSpPr>
            <a:spLocks noGrp="1"/>
          </p:cNvSpPr>
          <p:nvPr>
            <p:ph type="sldNum" sz="quarter" idx="3"/>
          </p:nvPr>
        </p:nvSpPr>
        <p:spPr>
          <a:xfrm>
            <a:off x="3777607" y="9546196"/>
            <a:ext cx="2889938" cy="502523"/>
          </a:xfrm>
          <a:prstGeom prst="rect">
            <a:avLst/>
          </a:prstGeom>
        </p:spPr>
        <p:txBody>
          <a:bodyPr vert="horz" lIns="91440" tIns="45720" rIns="91440" bIns="45720" rtlCol="0" anchor="b"/>
          <a:lstStyle>
            <a:lvl1pPr algn="r">
              <a:defRPr sz="1200"/>
            </a:lvl1pPr>
          </a:lstStyle>
          <a:p>
            <a:fld id="{681C1DCA-6482-48CD-BA95-804A4BE57B6B}" type="slidenum">
              <a:rPr lang="en-IE" smtClean="0"/>
              <a:pPr/>
              <a:t>‹#›</a:t>
            </a:fld>
            <a:endParaRPr lang="en-IE"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50323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778250" y="0"/>
            <a:ext cx="2889250" cy="503238"/>
          </a:xfrm>
          <a:prstGeom prst="rect">
            <a:avLst/>
          </a:prstGeom>
        </p:spPr>
        <p:txBody>
          <a:bodyPr vert="horz" lIns="91440" tIns="45720" rIns="91440" bIns="45720" rtlCol="0"/>
          <a:lstStyle>
            <a:lvl1pPr algn="r">
              <a:defRPr sz="1200"/>
            </a:lvl1pPr>
          </a:lstStyle>
          <a:p>
            <a:fld id="{5AD003DF-5551-4D70-8FAF-2FC86EA8AF52}" type="datetimeFigureOut">
              <a:rPr lang="en-IE" smtClean="0"/>
              <a:pPr/>
              <a:t>21/03/2014</a:t>
            </a:fld>
            <a:endParaRPr lang="en-IE"/>
          </a:p>
        </p:txBody>
      </p:sp>
      <p:sp>
        <p:nvSpPr>
          <p:cNvPr id="4" name="Slide Image Placeholder 3"/>
          <p:cNvSpPr>
            <a:spLocks noGrp="1" noRot="1" noChangeAspect="1"/>
          </p:cNvSpPr>
          <p:nvPr>
            <p:ph type="sldImg" idx="2"/>
          </p:nvPr>
        </p:nvSpPr>
        <p:spPr>
          <a:xfrm>
            <a:off x="822325" y="754063"/>
            <a:ext cx="5024438" cy="37687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66750" y="4773613"/>
            <a:ext cx="5335588" cy="45227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545638"/>
            <a:ext cx="2889250" cy="50323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778250" y="9545638"/>
            <a:ext cx="2889250" cy="503237"/>
          </a:xfrm>
          <a:prstGeom prst="rect">
            <a:avLst/>
          </a:prstGeom>
        </p:spPr>
        <p:txBody>
          <a:bodyPr vert="horz" lIns="91440" tIns="45720" rIns="91440" bIns="45720" rtlCol="0" anchor="b"/>
          <a:lstStyle>
            <a:lvl1pPr algn="r">
              <a:defRPr sz="1200"/>
            </a:lvl1pPr>
          </a:lstStyle>
          <a:p>
            <a:fld id="{7252F726-E5D2-4577-9581-AF5A498ED15A}"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6541B78-E39C-4880-9B9A-65ADFC92973B}" type="datetime1">
              <a:rPr lang="en-IE" smtClean="0"/>
              <a:pPr/>
              <a:t>21/03/2014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44BDA2F-D13C-4BE1-9208-B30BD14C4DCC}" type="slidenum">
              <a:rPr lang="en-IE" smtClean="0"/>
              <a:pPr/>
              <a:t>‹#›</a:t>
            </a:fld>
            <a:endParaRPr lang="en-I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4C013AF-8512-4968-8B95-A22467176ED5}" type="datetime1">
              <a:rPr lang="en-IE" smtClean="0"/>
              <a:pPr/>
              <a:t>21/03/2014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44BDA2F-D13C-4BE1-9208-B30BD14C4DCC}" type="slidenum">
              <a:rPr lang="en-IE" smtClean="0"/>
              <a:pPr/>
              <a:t>‹#›</a:t>
            </a:fld>
            <a:endParaRPr lang="en-I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E0A30039-1C41-4ECC-9F4F-F83C3AD3E39B}" type="datetime1">
              <a:rPr lang="en-IE" smtClean="0"/>
              <a:pPr/>
              <a:t>21/03/2014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44BDA2F-D13C-4BE1-9208-B30BD14C4DCC}" type="slidenum">
              <a:rPr lang="en-IE" smtClean="0"/>
              <a:pPr/>
              <a:t>‹#›</a:t>
            </a:fld>
            <a:endParaRPr lang="en-I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DBC0237E-CEC1-4276-8A4C-662E5309CEB3}" type="datetime1">
              <a:rPr lang="en-IE" smtClean="0"/>
              <a:pPr/>
              <a:t>21/03/2014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44BDA2F-D13C-4BE1-9208-B30BD14C4DCC}" type="slidenum">
              <a:rPr lang="en-IE" smtClean="0"/>
              <a:pPr/>
              <a:t>‹#›</a:t>
            </a:fld>
            <a:endParaRPr lang="en-I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720049-A693-47F3-B6F8-75FF59738AAD}" type="datetime1">
              <a:rPr lang="en-IE" smtClean="0"/>
              <a:pPr/>
              <a:t>21/03/2014</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744BDA2F-D13C-4BE1-9208-B30BD14C4DCC}" type="slidenum">
              <a:rPr lang="en-IE" smtClean="0"/>
              <a:pPr/>
              <a:t>‹#›</a:t>
            </a:fld>
            <a:endParaRPr lang="en-I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A6DEFADF-8DEB-4CA8-984A-B33CB18F8FAB}" type="datetime1">
              <a:rPr lang="en-IE" smtClean="0"/>
              <a:pPr/>
              <a:t>21/03/2014</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744BDA2F-D13C-4BE1-9208-B30BD14C4DCC}" type="slidenum">
              <a:rPr lang="en-IE" smtClean="0"/>
              <a:pPr/>
              <a:t>‹#›</a:t>
            </a:fld>
            <a:endParaRPr lang="en-I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371D9545-2D41-4A01-A656-F98D0FC629BC}" type="datetime1">
              <a:rPr lang="en-IE" smtClean="0"/>
              <a:pPr/>
              <a:t>21/03/2014</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744BDA2F-D13C-4BE1-9208-B30BD14C4DCC}" type="slidenum">
              <a:rPr lang="en-IE" smtClean="0"/>
              <a:pPr/>
              <a:t>‹#›</a:t>
            </a:fld>
            <a:endParaRPr lang="en-I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30AFFF29-071C-43CE-B9FA-56256A0E010F}" type="datetime1">
              <a:rPr lang="en-IE" smtClean="0"/>
              <a:pPr/>
              <a:t>21/03/2014</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744BDA2F-D13C-4BE1-9208-B30BD14C4DCC}" type="slidenum">
              <a:rPr lang="en-IE" smtClean="0"/>
              <a:pPr/>
              <a:t>‹#›</a:t>
            </a:fld>
            <a:endParaRPr lang="en-I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85EF9-88B2-47B2-8090-66119CB68A20}" type="datetime1">
              <a:rPr lang="en-IE" smtClean="0"/>
              <a:pPr/>
              <a:t>21/03/2014</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744BDA2F-D13C-4BE1-9208-B30BD14C4DCC}" type="slidenum">
              <a:rPr lang="en-IE" smtClean="0"/>
              <a:pPr/>
              <a:t>‹#›</a:t>
            </a:fld>
            <a:endParaRPr lang="en-I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1131DF-4293-4CA0-A6E0-A7E711F081AE}" type="datetime1">
              <a:rPr lang="en-IE" smtClean="0"/>
              <a:pPr/>
              <a:t>21/03/2014</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744BDA2F-D13C-4BE1-9208-B30BD14C4DCC}" type="slidenum">
              <a:rPr lang="en-IE" smtClean="0"/>
              <a:pPr/>
              <a:t>‹#›</a:t>
            </a:fld>
            <a:endParaRPr lang="en-I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FDD80-70E8-4CC5-9A1A-3EBD10B304A4}" type="datetime1">
              <a:rPr lang="en-IE" smtClean="0"/>
              <a:pPr/>
              <a:t>21/03/2014</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744BDA2F-D13C-4BE1-9208-B30BD14C4DCC}" type="slidenum">
              <a:rPr lang="en-IE" smtClean="0"/>
              <a:pPr/>
              <a:t>‹#›</a:t>
            </a:fld>
            <a:endParaRPr lang="en-I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74BC76-21BE-4321-8F02-006372DF3B10}" type="datetime1">
              <a:rPr lang="en-IE" smtClean="0"/>
              <a:pPr/>
              <a:t>21/03/2014</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BDA2F-D13C-4BE1-9208-B30BD14C4DCC}" type="slidenum">
              <a:rPr lang="en-IE" smtClean="0"/>
              <a:pPr/>
              <a:t>‹#›</a:t>
            </a:fld>
            <a:endParaRPr lang="en-I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504055"/>
          </a:xfrm>
        </p:spPr>
        <p:txBody>
          <a:bodyPr>
            <a:normAutofit fontScale="90000"/>
          </a:bodyPr>
          <a:lstStyle/>
          <a:p>
            <a:endParaRPr lang="en-IE" dirty="0"/>
          </a:p>
        </p:txBody>
      </p:sp>
      <p:sp>
        <p:nvSpPr>
          <p:cNvPr id="3" name="Subtitle 2"/>
          <p:cNvSpPr>
            <a:spLocks noGrp="1"/>
          </p:cNvSpPr>
          <p:nvPr>
            <p:ph type="subTitle" idx="1"/>
          </p:nvPr>
        </p:nvSpPr>
        <p:spPr>
          <a:xfrm>
            <a:off x="1371600" y="1628800"/>
            <a:ext cx="6400800" cy="4010000"/>
          </a:xfrm>
        </p:spPr>
        <p:txBody>
          <a:bodyPr>
            <a:normAutofit/>
          </a:bodyPr>
          <a:lstStyle/>
          <a:p>
            <a:r>
              <a:rPr lang="en-IE" sz="5400" dirty="0" smtClean="0">
                <a:latin typeface="Comic Sans MS" pitchFamily="66" charset="0"/>
              </a:rPr>
              <a:t>Understanding the Writing Process</a:t>
            </a:r>
          </a:p>
          <a:p>
            <a:endParaRPr lang="en-IE" sz="5400" dirty="0" smtClean="0">
              <a:latin typeface="Comic Sans MS" pitchFamily="66" charset="0"/>
            </a:endParaRPr>
          </a:p>
          <a:p>
            <a:endParaRPr lang="en-IE" sz="5400" dirty="0">
              <a:latin typeface="Comic Sans MS" pitchFamily="66" charset="0"/>
            </a:endParaRPr>
          </a:p>
        </p:txBody>
      </p:sp>
      <p:pic>
        <p:nvPicPr>
          <p:cNvPr id="4" name="Picture 3" descr="C:\Users\office\AppData\Local\Microsoft\Windows\Temporary Internet Files\Content.IE5\5Z6WYKDE\MC900440428[1].wmf"/>
          <p:cNvPicPr/>
          <p:nvPr/>
        </p:nvPicPr>
        <p:blipFill>
          <a:blip r:embed="rId2" cstate="print"/>
          <a:srcRect/>
          <a:stretch>
            <a:fillRect/>
          </a:stretch>
        </p:blipFill>
        <p:spPr bwMode="auto">
          <a:xfrm>
            <a:off x="3347864" y="3861048"/>
            <a:ext cx="2232248" cy="129614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44BDA2F-D13C-4BE1-9208-B30BD14C4DCC}" type="slidenum">
              <a:rPr lang="en-IE" smtClean="0"/>
              <a:pPr/>
              <a:t>1</a:t>
            </a:fld>
            <a:endParaRPr lang="en-I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en-IE" b="1" dirty="0" smtClean="0">
                <a:latin typeface="Comic Sans MS" pitchFamily="66" charset="0"/>
              </a:rPr>
              <a:t>Writing Task</a:t>
            </a:r>
            <a:endParaRPr lang="en-IE" b="1" dirty="0">
              <a:latin typeface="Comic Sans MS" pitchFamily="66" charset="0"/>
            </a:endParaRPr>
          </a:p>
        </p:txBody>
      </p:sp>
      <p:sp>
        <p:nvSpPr>
          <p:cNvPr id="3" name="Content Placeholder 2"/>
          <p:cNvSpPr>
            <a:spLocks noGrp="1"/>
          </p:cNvSpPr>
          <p:nvPr>
            <p:ph idx="1"/>
          </p:nvPr>
        </p:nvSpPr>
        <p:spPr/>
        <p:txBody>
          <a:bodyPr>
            <a:normAutofit lnSpcReduction="10000"/>
          </a:bodyPr>
          <a:lstStyle/>
          <a:p>
            <a:pPr>
              <a:buNone/>
            </a:pPr>
            <a:endParaRPr lang="en-IE" dirty="0" smtClean="0">
              <a:latin typeface="Comic Sans MS" pitchFamily="66" charset="0"/>
            </a:endParaRPr>
          </a:p>
          <a:p>
            <a:pPr>
              <a:buNone/>
            </a:pPr>
            <a:r>
              <a:rPr lang="en-IE" sz="4000" dirty="0" smtClean="0">
                <a:solidFill>
                  <a:srgbClr val="FF0000"/>
                </a:solidFill>
                <a:latin typeface="Comic Sans MS" pitchFamily="66" charset="0"/>
              </a:rPr>
              <a:t>Write a paragraph on what you did on your summer </a:t>
            </a:r>
            <a:r>
              <a:rPr lang="en-IE" sz="4000" dirty="0" smtClean="0">
                <a:solidFill>
                  <a:srgbClr val="FF0000"/>
                </a:solidFill>
                <a:latin typeface="Comic Sans MS" pitchFamily="66" charset="0"/>
              </a:rPr>
              <a:t>holidays.</a:t>
            </a:r>
            <a:endParaRPr lang="en-IE" sz="4000" dirty="0" smtClean="0">
              <a:solidFill>
                <a:srgbClr val="FF0000"/>
              </a:solidFill>
              <a:latin typeface="Comic Sans MS" pitchFamily="66" charset="0"/>
            </a:endParaRPr>
          </a:p>
          <a:p>
            <a:pPr>
              <a:buNone/>
            </a:pPr>
            <a:endParaRPr lang="en-IE" sz="4000" dirty="0" smtClean="0">
              <a:solidFill>
                <a:srgbClr val="FF0000"/>
              </a:solidFill>
              <a:latin typeface="Comic Sans MS" pitchFamily="66" charset="0"/>
            </a:endParaRPr>
          </a:p>
          <a:p>
            <a:pPr>
              <a:buNone/>
            </a:pPr>
            <a:r>
              <a:rPr lang="en-IE" sz="4000" dirty="0" smtClean="0">
                <a:latin typeface="Comic Sans MS" pitchFamily="66" charset="0"/>
              </a:rPr>
              <a:t>You have five minutes to write and may be called on to read your work to the group.  </a:t>
            </a:r>
            <a:endParaRPr lang="en-IE" sz="4000" dirty="0">
              <a:latin typeface="Comic Sans MS" pitchFamily="66" charset="0"/>
            </a:endParaRPr>
          </a:p>
        </p:txBody>
      </p:sp>
      <p:pic>
        <p:nvPicPr>
          <p:cNvPr id="5122" name="Picture 2" descr="C:\Users\office\AppData\Local\Microsoft\Windows\Temporary Internet Files\Content.IE5\SX6D0E5D\MM900046559[1].gif"/>
          <p:cNvPicPr>
            <a:picLocks noChangeAspect="1" noChangeArrowheads="1" noCrop="1"/>
          </p:cNvPicPr>
          <p:nvPr/>
        </p:nvPicPr>
        <p:blipFill>
          <a:blip r:embed="rId2" cstate="print"/>
          <a:srcRect/>
          <a:stretch>
            <a:fillRect/>
          </a:stretch>
        </p:blipFill>
        <p:spPr bwMode="auto">
          <a:xfrm>
            <a:off x="971600" y="620687"/>
            <a:ext cx="1440160" cy="1403461"/>
          </a:xfrm>
          <a:prstGeom prst="rect">
            <a:avLst/>
          </a:prstGeom>
          <a:noFill/>
        </p:spPr>
      </p:pic>
      <p:sp>
        <p:nvSpPr>
          <p:cNvPr id="5" name="Slide Number Placeholder 4"/>
          <p:cNvSpPr>
            <a:spLocks noGrp="1"/>
          </p:cNvSpPr>
          <p:nvPr>
            <p:ph type="sldNum" sz="quarter" idx="12"/>
          </p:nvPr>
        </p:nvSpPr>
        <p:spPr/>
        <p:txBody>
          <a:bodyPr/>
          <a:lstStyle/>
          <a:p>
            <a:fld id="{744BDA2F-D13C-4BE1-9208-B30BD14C4DCC}" type="slidenum">
              <a:rPr lang="en-IE" smtClean="0"/>
              <a:pPr/>
              <a:t>10</a:t>
            </a:fld>
            <a:endParaRPr lang="en-I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a:bodyPr>
          <a:lstStyle/>
          <a:p>
            <a:r>
              <a:rPr lang="en-IE" b="1" dirty="0" smtClean="0">
                <a:latin typeface="Comic Sans MS" pitchFamily="66" charset="0"/>
              </a:rPr>
              <a:t>Writing Task</a:t>
            </a:r>
            <a:endParaRPr lang="en-IE" b="1" dirty="0">
              <a:latin typeface="Comic Sans MS" pitchFamily="66" charset="0"/>
            </a:endParaRPr>
          </a:p>
        </p:txBody>
      </p:sp>
      <p:sp>
        <p:nvSpPr>
          <p:cNvPr id="3" name="Content Placeholder 2"/>
          <p:cNvSpPr>
            <a:spLocks noGrp="1"/>
          </p:cNvSpPr>
          <p:nvPr>
            <p:ph idx="1"/>
          </p:nvPr>
        </p:nvSpPr>
        <p:spPr>
          <a:xfrm>
            <a:off x="457200" y="1600200"/>
            <a:ext cx="8229600" cy="4925144"/>
          </a:xfrm>
        </p:spPr>
        <p:txBody>
          <a:bodyPr>
            <a:normAutofit/>
          </a:bodyPr>
          <a:lstStyle/>
          <a:p>
            <a:pPr>
              <a:buNone/>
            </a:pPr>
            <a:endParaRPr lang="en-IE" dirty="0" smtClean="0">
              <a:latin typeface="Comic Sans MS" pitchFamily="66" charset="0"/>
            </a:endParaRPr>
          </a:p>
          <a:p>
            <a:pPr>
              <a:buNone/>
            </a:pPr>
            <a:r>
              <a:rPr lang="en-IE" sz="4000" dirty="0" smtClean="0">
                <a:latin typeface="Comic Sans MS" pitchFamily="66" charset="0"/>
              </a:rPr>
              <a:t>How did this task make you feel?</a:t>
            </a:r>
          </a:p>
          <a:p>
            <a:pPr>
              <a:buNone/>
            </a:pPr>
            <a:endParaRPr lang="en-IE" sz="4000" dirty="0">
              <a:latin typeface="Comic Sans MS" pitchFamily="66" charset="0"/>
            </a:endParaRPr>
          </a:p>
          <a:p>
            <a:pPr>
              <a:buNone/>
            </a:pPr>
            <a:r>
              <a:rPr lang="en-IE" sz="4000" dirty="0" smtClean="0">
                <a:latin typeface="Comic Sans MS" pitchFamily="66" charset="0"/>
              </a:rPr>
              <a:t>What would have made this task easier?</a:t>
            </a:r>
          </a:p>
          <a:p>
            <a:pPr>
              <a:buNone/>
            </a:pPr>
            <a:endParaRPr lang="en-IE" sz="4000" dirty="0">
              <a:latin typeface="Comic Sans MS" pitchFamily="66" charset="0"/>
            </a:endParaRPr>
          </a:p>
        </p:txBody>
      </p:sp>
      <p:sp>
        <p:nvSpPr>
          <p:cNvPr id="4" name="Slide Number Placeholder 3"/>
          <p:cNvSpPr>
            <a:spLocks noGrp="1"/>
          </p:cNvSpPr>
          <p:nvPr>
            <p:ph type="sldNum" sz="quarter" idx="12"/>
          </p:nvPr>
        </p:nvSpPr>
        <p:spPr/>
        <p:txBody>
          <a:bodyPr/>
          <a:lstStyle/>
          <a:p>
            <a:fld id="{744BDA2F-D13C-4BE1-9208-B30BD14C4DCC}" type="slidenum">
              <a:rPr lang="en-IE" smtClean="0"/>
              <a:pPr/>
              <a:t>11</a:t>
            </a:fld>
            <a:endParaRPr lang="en-I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smtClean="0">
                <a:latin typeface="Comic Sans MS" pitchFamily="66" charset="0"/>
              </a:rPr>
              <a:t>What learners say about writing...</a:t>
            </a:r>
            <a:endParaRPr lang="en-IE" b="1" dirty="0">
              <a:latin typeface="Comic Sans MS" pitchFamily="66" charset="0"/>
            </a:endParaRPr>
          </a:p>
        </p:txBody>
      </p:sp>
      <p:sp>
        <p:nvSpPr>
          <p:cNvPr id="3" name="Content Placeholder 2"/>
          <p:cNvSpPr>
            <a:spLocks noGrp="1"/>
          </p:cNvSpPr>
          <p:nvPr>
            <p:ph idx="1"/>
          </p:nvPr>
        </p:nvSpPr>
        <p:spPr/>
        <p:txBody>
          <a:bodyPr>
            <a:normAutofit lnSpcReduction="10000"/>
          </a:bodyPr>
          <a:lstStyle/>
          <a:p>
            <a:pPr>
              <a:buNone/>
            </a:pPr>
            <a:r>
              <a:rPr lang="en-IE" i="1" dirty="0" smtClean="0">
                <a:latin typeface="Comic Sans MS" pitchFamily="66" charset="0"/>
              </a:rPr>
              <a:t>My opinion isn’t important.</a:t>
            </a:r>
          </a:p>
          <a:p>
            <a:pPr>
              <a:buNone/>
            </a:pPr>
            <a:r>
              <a:rPr lang="en-IE" i="1" dirty="0" smtClean="0">
                <a:latin typeface="Comic Sans MS" pitchFamily="66" charset="0"/>
              </a:rPr>
              <a:t>I’m a lousy speller.</a:t>
            </a:r>
          </a:p>
          <a:p>
            <a:pPr>
              <a:buNone/>
            </a:pPr>
            <a:r>
              <a:rPr lang="en-IE" i="1" dirty="0" smtClean="0">
                <a:latin typeface="Comic Sans MS" pitchFamily="66" charset="0"/>
              </a:rPr>
              <a:t>My hand gets tired.</a:t>
            </a:r>
          </a:p>
          <a:p>
            <a:pPr>
              <a:buNone/>
            </a:pPr>
            <a:r>
              <a:rPr lang="en-IE" i="1" dirty="0" smtClean="0">
                <a:latin typeface="Comic Sans MS" pitchFamily="66" charset="0"/>
              </a:rPr>
              <a:t>I don’t know about capital letters &amp; full stops.</a:t>
            </a:r>
          </a:p>
          <a:p>
            <a:pPr>
              <a:buNone/>
            </a:pPr>
            <a:r>
              <a:rPr lang="en-IE" i="1" dirty="0" smtClean="0">
                <a:latin typeface="Comic Sans MS" pitchFamily="66" charset="0"/>
              </a:rPr>
              <a:t>I don’t know how to get started.</a:t>
            </a:r>
          </a:p>
          <a:p>
            <a:pPr>
              <a:buNone/>
            </a:pPr>
            <a:r>
              <a:rPr lang="en-IE" i="1" dirty="0" smtClean="0">
                <a:latin typeface="Comic Sans MS" pitchFamily="66" charset="0"/>
              </a:rPr>
              <a:t>My handwriting looks messy.</a:t>
            </a:r>
          </a:p>
          <a:p>
            <a:pPr>
              <a:buNone/>
            </a:pPr>
            <a:r>
              <a:rPr lang="en-IE" i="1" dirty="0" smtClean="0">
                <a:latin typeface="Comic Sans MS" pitchFamily="66" charset="0"/>
              </a:rPr>
              <a:t>I can’t concentrate for long.</a:t>
            </a:r>
            <a:endParaRPr lang="en-IE" i="1" dirty="0">
              <a:latin typeface="Comic Sans MS" pitchFamily="66" charset="0"/>
            </a:endParaRPr>
          </a:p>
        </p:txBody>
      </p:sp>
      <p:pic>
        <p:nvPicPr>
          <p:cNvPr id="10242" name="Picture 2" descr="C:\Users\office\AppData\Local\Microsoft\Windows\Temporary Internet Files\Content.IE5\SX6D0E5D\MC900282192[1].wmf"/>
          <p:cNvPicPr>
            <a:picLocks noChangeAspect="1" noChangeArrowheads="1"/>
          </p:cNvPicPr>
          <p:nvPr/>
        </p:nvPicPr>
        <p:blipFill>
          <a:blip r:embed="rId2" cstate="print"/>
          <a:srcRect/>
          <a:stretch>
            <a:fillRect/>
          </a:stretch>
        </p:blipFill>
        <p:spPr bwMode="auto">
          <a:xfrm>
            <a:off x="7092280" y="1844824"/>
            <a:ext cx="1368152" cy="792088"/>
          </a:xfrm>
          <a:prstGeom prst="rect">
            <a:avLst/>
          </a:prstGeom>
          <a:noFill/>
        </p:spPr>
      </p:pic>
      <p:sp>
        <p:nvSpPr>
          <p:cNvPr id="5" name="Slide Number Placeholder 4"/>
          <p:cNvSpPr>
            <a:spLocks noGrp="1"/>
          </p:cNvSpPr>
          <p:nvPr>
            <p:ph type="sldNum" sz="quarter" idx="12"/>
          </p:nvPr>
        </p:nvSpPr>
        <p:spPr/>
        <p:txBody>
          <a:bodyPr/>
          <a:lstStyle/>
          <a:p>
            <a:fld id="{744BDA2F-D13C-4BE1-9208-B30BD14C4DCC}" type="slidenum">
              <a:rPr lang="en-IE" smtClean="0"/>
              <a:pPr/>
              <a:t>12</a:t>
            </a:fld>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smtClean="0">
                <a:solidFill>
                  <a:schemeClr val="accent6">
                    <a:lumMod val="75000"/>
                  </a:schemeClr>
                </a:solidFill>
              </a:rPr>
              <a:t>What do we need to know in order to write?  </a:t>
            </a:r>
            <a:endParaRPr lang="en-IE" b="1" dirty="0">
              <a:solidFill>
                <a:schemeClr val="accent6">
                  <a:lumMod val="75000"/>
                </a:schemeClr>
              </a:solidFill>
            </a:endParaRPr>
          </a:p>
        </p:txBody>
      </p:sp>
      <p:sp>
        <p:nvSpPr>
          <p:cNvPr id="3" name="Content Placeholder 2"/>
          <p:cNvSpPr>
            <a:spLocks noGrp="1"/>
          </p:cNvSpPr>
          <p:nvPr>
            <p:ph idx="1"/>
          </p:nvPr>
        </p:nvSpPr>
        <p:spPr/>
        <p:txBody>
          <a:bodyPr>
            <a:normAutofit/>
          </a:bodyPr>
          <a:lstStyle/>
          <a:p>
            <a:r>
              <a:rPr lang="en-IE" sz="3600" dirty="0" smtClean="0">
                <a:latin typeface="Comic Sans MS" pitchFamily="66" charset="0"/>
              </a:rPr>
              <a:t>Purpose &amp; content – what </a:t>
            </a:r>
            <a:r>
              <a:rPr lang="en-IE" sz="3600" dirty="0" smtClean="0">
                <a:latin typeface="Comic Sans MS" pitchFamily="66" charset="0"/>
              </a:rPr>
              <a:t>we </a:t>
            </a:r>
            <a:r>
              <a:rPr lang="en-IE" sz="3600" dirty="0" smtClean="0">
                <a:latin typeface="Comic Sans MS" pitchFamily="66" charset="0"/>
              </a:rPr>
              <a:t>want to say &amp; why</a:t>
            </a:r>
          </a:p>
          <a:p>
            <a:r>
              <a:rPr lang="en-IE" sz="3600" dirty="0" smtClean="0">
                <a:latin typeface="Comic Sans MS" pitchFamily="66" charset="0"/>
              </a:rPr>
              <a:t>Style &amp; Tone – who is the audience?</a:t>
            </a:r>
          </a:p>
          <a:p>
            <a:r>
              <a:rPr lang="en-IE" sz="3600" dirty="0" smtClean="0">
                <a:latin typeface="Comic Sans MS" pitchFamily="66" charset="0"/>
              </a:rPr>
              <a:t>Planning &amp; Drafting – </a:t>
            </a:r>
          </a:p>
          <a:p>
            <a:r>
              <a:rPr lang="en-IE" sz="3600" dirty="0" smtClean="0">
                <a:latin typeface="Comic Sans MS" pitchFamily="66" charset="0"/>
              </a:rPr>
              <a:t>Organising &amp; Sequencing</a:t>
            </a:r>
          </a:p>
          <a:p>
            <a:r>
              <a:rPr lang="en-IE" sz="3600" dirty="0" smtClean="0">
                <a:latin typeface="Comic Sans MS" pitchFamily="66" charset="0"/>
              </a:rPr>
              <a:t>Handwriting</a:t>
            </a:r>
          </a:p>
          <a:p>
            <a:r>
              <a:rPr lang="en-IE" sz="3600" dirty="0" smtClean="0">
                <a:latin typeface="Comic Sans MS" pitchFamily="66" charset="0"/>
              </a:rPr>
              <a:t>Spelling</a:t>
            </a:r>
          </a:p>
          <a:p>
            <a:endParaRPr lang="en-IE" dirty="0"/>
          </a:p>
        </p:txBody>
      </p:sp>
      <p:pic>
        <p:nvPicPr>
          <p:cNvPr id="6146" name="Picture 2" descr="C:\Users\office\AppData\Local\Microsoft\Windows\Temporary Internet Files\Content.IE5\1JNZG2PT\MC900442141[1].png"/>
          <p:cNvPicPr>
            <a:picLocks noChangeAspect="1" noChangeArrowheads="1"/>
          </p:cNvPicPr>
          <p:nvPr/>
        </p:nvPicPr>
        <p:blipFill>
          <a:blip r:embed="rId2" cstate="print"/>
          <a:srcRect/>
          <a:stretch>
            <a:fillRect/>
          </a:stretch>
        </p:blipFill>
        <p:spPr bwMode="auto">
          <a:xfrm>
            <a:off x="6084168" y="764704"/>
            <a:ext cx="864096" cy="858257"/>
          </a:xfrm>
          <a:prstGeom prst="rect">
            <a:avLst/>
          </a:prstGeom>
          <a:noFill/>
        </p:spPr>
      </p:pic>
      <p:sp>
        <p:nvSpPr>
          <p:cNvPr id="5" name="Slide Number Placeholder 4"/>
          <p:cNvSpPr>
            <a:spLocks noGrp="1"/>
          </p:cNvSpPr>
          <p:nvPr>
            <p:ph type="sldNum" sz="quarter" idx="12"/>
          </p:nvPr>
        </p:nvSpPr>
        <p:spPr/>
        <p:txBody>
          <a:bodyPr/>
          <a:lstStyle/>
          <a:p>
            <a:fld id="{744BDA2F-D13C-4BE1-9208-B30BD14C4DCC}" type="slidenum">
              <a:rPr lang="en-IE" smtClean="0"/>
              <a:pPr/>
              <a:t>13</a:t>
            </a:fld>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smtClean="0">
                <a:solidFill>
                  <a:schemeClr val="accent6">
                    <a:lumMod val="75000"/>
                  </a:schemeClr>
                </a:solidFill>
              </a:rPr>
              <a:t>What do we need to know in order to write?  </a:t>
            </a:r>
            <a:endParaRPr lang="en-IE" dirty="0">
              <a:solidFill>
                <a:schemeClr val="accent6">
                  <a:lumMod val="75000"/>
                </a:schemeClr>
              </a:solidFill>
            </a:endParaRPr>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n-IE" sz="3600" dirty="0" smtClean="0">
                <a:latin typeface="Comic Sans MS" pitchFamily="66" charset="0"/>
              </a:rPr>
              <a:t>Grammar &amp; Structure – </a:t>
            </a:r>
          </a:p>
          <a:p>
            <a:pPr>
              <a:buNone/>
            </a:pPr>
            <a:r>
              <a:rPr lang="en-IE" sz="3600" dirty="0" smtClean="0">
                <a:latin typeface="Comic Sans MS" pitchFamily="66" charset="0"/>
              </a:rPr>
              <a:t>		Build phrases, sentences and 				paragraphs</a:t>
            </a:r>
          </a:p>
          <a:p>
            <a:r>
              <a:rPr lang="en-IE" sz="3600" dirty="0" smtClean="0">
                <a:latin typeface="Comic Sans MS" pitchFamily="66" charset="0"/>
              </a:rPr>
              <a:t>Punctuation</a:t>
            </a:r>
          </a:p>
          <a:p>
            <a:r>
              <a:rPr lang="en-IE" sz="3600" dirty="0" smtClean="0">
                <a:latin typeface="Comic Sans MS" pitchFamily="66" charset="0"/>
              </a:rPr>
              <a:t>Layout</a:t>
            </a:r>
          </a:p>
          <a:p>
            <a:r>
              <a:rPr lang="en-IE" sz="3600" dirty="0" smtClean="0">
                <a:latin typeface="Comic Sans MS" pitchFamily="66" charset="0"/>
              </a:rPr>
              <a:t>Proofing &amp; Editing</a:t>
            </a:r>
          </a:p>
          <a:p>
            <a:r>
              <a:rPr lang="en-IE" sz="3600" dirty="0" smtClean="0">
                <a:latin typeface="Comic Sans MS" pitchFamily="66" charset="0"/>
              </a:rPr>
              <a:t>Keyboard skills</a:t>
            </a:r>
          </a:p>
          <a:p>
            <a:r>
              <a:rPr lang="en-IE" sz="3600" dirty="0" smtClean="0">
                <a:latin typeface="Comic Sans MS" pitchFamily="66" charset="0"/>
              </a:rPr>
              <a:t>Patience</a:t>
            </a:r>
          </a:p>
          <a:p>
            <a:endParaRPr lang="en-IE" sz="3600" dirty="0"/>
          </a:p>
        </p:txBody>
      </p:sp>
      <p:pic>
        <p:nvPicPr>
          <p:cNvPr id="7170" name="Picture 2" descr="C:\Users\office\AppData\Local\Microsoft\Windows\Temporary Internet Files\Content.IE5\1JNZG2PT\MC900442141[1].png"/>
          <p:cNvPicPr>
            <a:picLocks noChangeAspect="1" noChangeArrowheads="1"/>
          </p:cNvPicPr>
          <p:nvPr/>
        </p:nvPicPr>
        <p:blipFill>
          <a:blip r:embed="rId2" cstate="print"/>
          <a:srcRect/>
          <a:stretch>
            <a:fillRect/>
          </a:stretch>
        </p:blipFill>
        <p:spPr bwMode="auto">
          <a:xfrm>
            <a:off x="6156177" y="620688"/>
            <a:ext cx="869974" cy="864096"/>
          </a:xfrm>
          <a:prstGeom prst="rect">
            <a:avLst/>
          </a:prstGeom>
          <a:noFill/>
        </p:spPr>
      </p:pic>
      <p:sp>
        <p:nvSpPr>
          <p:cNvPr id="5" name="Slide Number Placeholder 4"/>
          <p:cNvSpPr>
            <a:spLocks noGrp="1"/>
          </p:cNvSpPr>
          <p:nvPr>
            <p:ph type="sldNum" sz="quarter" idx="12"/>
          </p:nvPr>
        </p:nvSpPr>
        <p:spPr/>
        <p:txBody>
          <a:bodyPr/>
          <a:lstStyle/>
          <a:p>
            <a:fld id="{744BDA2F-D13C-4BE1-9208-B30BD14C4DCC}" type="slidenum">
              <a:rPr lang="en-IE" smtClean="0"/>
              <a:pPr/>
              <a:t>14</a:t>
            </a:fld>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amond(in)">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diamond(in)">
                                      <p:cBhvr>
                                        <p:cTn id="25" dur="2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amond(in)">
                                      <p:cBhvr>
                                        <p:cTn id="3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latin typeface="Comic Sans MS" pitchFamily="66" charset="0"/>
              </a:rPr>
              <a:t>Where do we start?</a:t>
            </a:r>
            <a:endParaRPr lang="en-IE" b="1" dirty="0">
              <a:latin typeface="Comic Sans MS" pitchFamily="66" charset="0"/>
            </a:endParaRPr>
          </a:p>
        </p:txBody>
      </p:sp>
      <p:sp>
        <p:nvSpPr>
          <p:cNvPr id="3" name="Content Placeholder 2"/>
          <p:cNvSpPr>
            <a:spLocks noGrp="1"/>
          </p:cNvSpPr>
          <p:nvPr>
            <p:ph idx="1"/>
          </p:nvPr>
        </p:nvSpPr>
        <p:spPr>
          <a:xfrm>
            <a:off x="457200" y="1600200"/>
            <a:ext cx="8229600" cy="4781128"/>
          </a:xfrm>
        </p:spPr>
        <p:txBody>
          <a:bodyPr>
            <a:normAutofit lnSpcReduction="10000"/>
          </a:bodyPr>
          <a:lstStyle/>
          <a:p>
            <a:r>
              <a:rPr lang="en-IE" sz="4400" dirty="0" smtClean="0">
                <a:latin typeface="Comic Sans MS" pitchFamily="66" charset="0"/>
              </a:rPr>
              <a:t>Start from the learner’s needs &amp; interests</a:t>
            </a:r>
          </a:p>
          <a:p>
            <a:r>
              <a:rPr lang="en-IE" sz="4400" dirty="0" smtClean="0">
                <a:latin typeface="Comic Sans MS" pitchFamily="66" charset="0"/>
              </a:rPr>
              <a:t>Have a chat with learner about things they are familiar with</a:t>
            </a:r>
          </a:p>
          <a:p>
            <a:r>
              <a:rPr lang="en-IE" sz="4400" dirty="0" smtClean="0">
                <a:latin typeface="Comic Sans MS" pitchFamily="66" charset="0"/>
              </a:rPr>
              <a:t>Talk about any worries or barriers</a:t>
            </a:r>
          </a:p>
          <a:p>
            <a:pPr>
              <a:buNone/>
            </a:pPr>
            <a:endParaRPr lang="en-IE" sz="4000" dirty="0" smtClean="0"/>
          </a:p>
          <a:p>
            <a:endParaRPr lang="en-IE" dirty="0"/>
          </a:p>
        </p:txBody>
      </p:sp>
      <p:pic>
        <p:nvPicPr>
          <p:cNvPr id="9219" name="Picture 3" descr="C:\Users\office\AppData\Local\Microsoft\Windows\Temporary Internet Files\Content.IE5\CGCRJQJU\MP900382667[1].jpg"/>
          <p:cNvPicPr>
            <a:picLocks noChangeAspect="1" noChangeArrowheads="1"/>
          </p:cNvPicPr>
          <p:nvPr/>
        </p:nvPicPr>
        <p:blipFill>
          <a:blip r:embed="rId2" cstate="print"/>
          <a:srcRect/>
          <a:stretch>
            <a:fillRect/>
          </a:stretch>
        </p:blipFill>
        <p:spPr bwMode="auto">
          <a:xfrm>
            <a:off x="7812360" y="476672"/>
            <a:ext cx="682554" cy="955576"/>
          </a:xfrm>
          <a:prstGeom prst="rect">
            <a:avLst/>
          </a:prstGeom>
          <a:noFill/>
        </p:spPr>
      </p:pic>
      <p:sp>
        <p:nvSpPr>
          <p:cNvPr id="5" name="Slide Number Placeholder 4"/>
          <p:cNvSpPr>
            <a:spLocks noGrp="1"/>
          </p:cNvSpPr>
          <p:nvPr>
            <p:ph type="sldNum" sz="quarter" idx="12"/>
          </p:nvPr>
        </p:nvSpPr>
        <p:spPr/>
        <p:txBody>
          <a:bodyPr/>
          <a:lstStyle/>
          <a:p>
            <a:fld id="{744BDA2F-D13C-4BE1-9208-B30BD14C4DCC}" type="slidenum">
              <a:rPr lang="en-IE" smtClean="0"/>
              <a:pPr/>
              <a:t>15</a:t>
            </a:fld>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latin typeface="Comic Sans MS" pitchFamily="66" charset="0"/>
              </a:rPr>
              <a:t>Writing Activities</a:t>
            </a:r>
            <a:endParaRPr lang="en-IE" b="1" dirty="0">
              <a:latin typeface="Comic Sans MS" pitchFamily="66" charset="0"/>
            </a:endParaRPr>
          </a:p>
        </p:txBody>
      </p:sp>
      <p:sp>
        <p:nvSpPr>
          <p:cNvPr id="3" name="Content Placeholder 2"/>
          <p:cNvSpPr>
            <a:spLocks noGrp="1"/>
          </p:cNvSpPr>
          <p:nvPr>
            <p:ph idx="1"/>
          </p:nvPr>
        </p:nvSpPr>
        <p:spPr/>
        <p:txBody>
          <a:bodyPr>
            <a:normAutofit lnSpcReduction="10000"/>
          </a:bodyPr>
          <a:lstStyle/>
          <a:p>
            <a:r>
              <a:rPr lang="en-IE" sz="3600" dirty="0" smtClean="0">
                <a:latin typeface="Comic Sans MS" pitchFamily="66" charset="0"/>
              </a:rPr>
              <a:t>Letter to the school</a:t>
            </a:r>
          </a:p>
          <a:p>
            <a:r>
              <a:rPr lang="en-IE" sz="3600" dirty="0" smtClean="0">
                <a:latin typeface="Comic Sans MS" pitchFamily="66" charset="0"/>
              </a:rPr>
              <a:t>Postcards</a:t>
            </a:r>
          </a:p>
          <a:p>
            <a:r>
              <a:rPr lang="en-IE" sz="3600" dirty="0" smtClean="0">
                <a:latin typeface="Comic Sans MS" pitchFamily="66" charset="0"/>
              </a:rPr>
              <a:t>Application forms</a:t>
            </a:r>
          </a:p>
          <a:p>
            <a:r>
              <a:rPr lang="en-IE" sz="3600" dirty="0" smtClean="0">
                <a:latin typeface="Comic Sans MS" pitchFamily="66" charset="0"/>
              </a:rPr>
              <a:t>Keeping a journal</a:t>
            </a:r>
          </a:p>
          <a:p>
            <a:r>
              <a:rPr lang="en-IE" sz="3600" dirty="0" smtClean="0">
                <a:latin typeface="Comic Sans MS" pitchFamily="66" charset="0"/>
              </a:rPr>
              <a:t>Christmas or birthday cards</a:t>
            </a:r>
          </a:p>
          <a:p>
            <a:r>
              <a:rPr lang="en-IE" sz="3600" dirty="0" smtClean="0">
                <a:latin typeface="Comic Sans MS" pitchFamily="66" charset="0"/>
              </a:rPr>
              <a:t>Text messages</a:t>
            </a:r>
          </a:p>
          <a:p>
            <a:r>
              <a:rPr lang="en-IE" sz="3600" dirty="0" smtClean="0">
                <a:latin typeface="Comic Sans MS" pitchFamily="66" charset="0"/>
              </a:rPr>
              <a:t>Envelopes</a:t>
            </a:r>
          </a:p>
          <a:p>
            <a:pPr>
              <a:buNone/>
            </a:pPr>
            <a:endParaRPr lang="en-IE" dirty="0" smtClean="0">
              <a:latin typeface="Comic Sans MS" pitchFamily="66" charset="0"/>
            </a:endParaRPr>
          </a:p>
          <a:p>
            <a:endParaRPr lang="en-IE" dirty="0">
              <a:latin typeface="Comic Sans MS" pitchFamily="66" charset="0"/>
            </a:endParaRPr>
          </a:p>
        </p:txBody>
      </p:sp>
      <p:pic>
        <p:nvPicPr>
          <p:cNvPr id="11266" name="Picture 2" descr="C:\Users\office\AppData\Local\Microsoft\Windows\Temporary Internet Files\Content.IE5\SX6D0E5D\MM900283568[1].gif"/>
          <p:cNvPicPr>
            <a:picLocks noChangeAspect="1" noChangeArrowheads="1" noCrop="1"/>
          </p:cNvPicPr>
          <p:nvPr/>
        </p:nvPicPr>
        <p:blipFill>
          <a:blip r:embed="rId2" cstate="print"/>
          <a:srcRect/>
          <a:stretch>
            <a:fillRect/>
          </a:stretch>
        </p:blipFill>
        <p:spPr bwMode="auto">
          <a:xfrm>
            <a:off x="7164288" y="1484784"/>
            <a:ext cx="1008112" cy="755774"/>
          </a:xfrm>
          <a:prstGeom prst="rect">
            <a:avLst/>
          </a:prstGeom>
          <a:noFill/>
        </p:spPr>
      </p:pic>
      <p:sp>
        <p:nvSpPr>
          <p:cNvPr id="5" name="Slide Number Placeholder 4"/>
          <p:cNvSpPr>
            <a:spLocks noGrp="1"/>
          </p:cNvSpPr>
          <p:nvPr>
            <p:ph type="sldNum" sz="quarter" idx="12"/>
          </p:nvPr>
        </p:nvSpPr>
        <p:spPr/>
        <p:txBody>
          <a:bodyPr/>
          <a:lstStyle/>
          <a:p>
            <a:fld id="{744BDA2F-D13C-4BE1-9208-B30BD14C4DCC}" type="slidenum">
              <a:rPr lang="en-IE" smtClean="0"/>
              <a:pPr/>
              <a:t>16</a:t>
            </a:fld>
            <a:endParaRPr lang="en-I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smtClean="0">
                <a:solidFill>
                  <a:schemeClr val="accent2"/>
                </a:solidFill>
                <a:latin typeface="Comic Sans MS" pitchFamily="66" charset="0"/>
              </a:rPr>
              <a:t>Language Experience Approach</a:t>
            </a:r>
            <a:endParaRPr lang="en-IE" b="1" dirty="0">
              <a:solidFill>
                <a:schemeClr val="accent2"/>
              </a:solidFill>
              <a:latin typeface="Comic Sans MS" pitchFamily="66" charset="0"/>
            </a:endParaRPr>
          </a:p>
        </p:txBody>
      </p:sp>
      <p:sp>
        <p:nvSpPr>
          <p:cNvPr id="3" name="Content Placeholder 2"/>
          <p:cNvSpPr>
            <a:spLocks noGrp="1"/>
          </p:cNvSpPr>
          <p:nvPr>
            <p:ph idx="1"/>
          </p:nvPr>
        </p:nvSpPr>
        <p:spPr>
          <a:xfrm>
            <a:off x="457200" y="1600200"/>
            <a:ext cx="8229600" cy="4925144"/>
          </a:xfrm>
        </p:spPr>
        <p:txBody>
          <a:bodyPr>
            <a:normAutofit lnSpcReduction="10000"/>
          </a:bodyPr>
          <a:lstStyle/>
          <a:p>
            <a:r>
              <a:rPr lang="en-IE" dirty="0" smtClean="0">
                <a:latin typeface="Comic Sans MS" pitchFamily="66" charset="0"/>
              </a:rPr>
              <a:t>Try a variety of writing tools such as biro, hard/soft lead pencils.</a:t>
            </a:r>
          </a:p>
          <a:p>
            <a:r>
              <a:rPr lang="en-IE" dirty="0" smtClean="0">
                <a:latin typeface="Comic Sans MS" pitchFamily="66" charset="0"/>
              </a:rPr>
              <a:t>Practise writing sentences from the piece</a:t>
            </a:r>
          </a:p>
          <a:p>
            <a:r>
              <a:rPr lang="en-IE" dirty="0" smtClean="0">
                <a:latin typeface="Comic Sans MS" pitchFamily="66" charset="0"/>
              </a:rPr>
              <a:t>Observe letter formation, spacing, layout, punctuation.</a:t>
            </a:r>
          </a:p>
          <a:p>
            <a:r>
              <a:rPr lang="en-IE" dirty="0" smtClean="0">
                <a:latin typeface="Comic Sans MS" pitchFamily="66" charset="0"/>
              </a:rPr>
              <a:t>Introduce additional vocabulary such as adjectives, names etc.</a:t>
            </a:r>
          </a:p>
          <a:p>
            <a:r>
              <a:rPr lang="en-IE" dirty="0" smtClean="0">
                <a:latin typeface="Comic Sans MS" pitchFamily="66" charset="0"/>
              </a:rPr>
              <a:t>Opportunity to discover aspects of writing that need attention.</a:t>
            </a:r>
          </a:p>
          <a:p>
            <a:endParaRPr lang="en-IE" dirty="0">
              <a:latin typeface="Comic Sans MS" pitchFamily="66" charset="0"/>
            </a:endParaRPr>
          </a:p>
        </p:txBody>
      </p:sp>
      <p:sp>
        <p:nvSpPr>
          <p:cNvPr id="4" name="Slide Number Placeholder 3"/>
          <p:cNvSpPr>
            <a:spLocks noGrp="1"/>
          </p:cNvSpPr>
          <p:nvPr>
            <p:ph type="sldNum" sz="quarter" idx="12"/>
          </p:nvPr>
        </p:nvSpPr>
        <p:spPr/>
        <p:txBody>
          <a:bodyPr/>
          <a:lstStyle/>
          <a:p>
            <a:fld id="{744BDA2F-D13C-4BE1-9208-B30BD14C4DCC}" type="slidenum">
              <a:rPr lang="en-IE" smtClean="0"/>
              <a:pPr/>
              <a:t>17</a:t>
            </a:fld>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r>
              <a:rPr lang="en-IE" b="1" dirty="0" smtClean="0">
                <a:solidFill>
                  <a:srgbClr val="00B0F0"/>
                </a:solidFill>
                <a:latin typeface="Comic Sans MS" pitchFamily="66" charset="0"/>
              </a:rPr>
              <a:t>Other ways to kick start writing...</a:t>
            </a:r>
            <a:endParaRPr lang="en-IE" b="1" dirty="0">
              <a:solidFill>
                <a:srgbClr val="00B0F0"/>
              </a:solidFill>
              <a:latin typeface="Comic Sans MS" pitchFamily="66" charset="0"/>
            </a:endParaRPr>
          </a:p>
        </p:txBody>
      </p:sp>
      <p:sp>
        <p:nvSpPr>
          <p:cNvPr id="3" name="Content Placeholder 2"/>
          <p:cNvSpPr>
            <a:spLocks noGrp="1"/>
          </p:cNvSpPr>
          <p:nvPr>
            <p:ph idx="1"/>
          </p:nvPr>
        </p:nvSpPr>
        <p:spPr>
          <a:xfrm>
            <a:off x="457200" y="1600200"/>
            <a:ext cx="8229600" cy="4925144"/>
          </a:xfrm>
        </p:spPr>
        <p:txBody>
          <a:bodyPr>
            <a:normAutofit fontScale="85000" lnSpcReduction="10000"/>
          </a:bodyPr>
          <a:lstStyle/>
          <a:p>
            <a:r>
              <a:rPr lang="en-IE" sz="4000" dirty="0" smtClean="0">
                <a:latin typeface="Comic Sans MS" pitchFamily="66" charset="0"/>
              </a:rPr>
              <a:t>Use photographs of the learner’s family.</a:t>
            </a:r>
          </a:p>
          <a:p>
            <a:r>
              <a:rPr lang="en-IE" sz="4000" dirty="0" smtClean="0">
                <a:latin typeface="Comic Sans MS" pitchFamily="66" charset="0"/>
              </a:rPr>
              <a:t>Read articles in magazines/Kerryman. </a:t>
            </a:r>
            <a:r>
              <a:rPr lang="en-IE" dirty="0" smtClean="0">
                <a:latin typeface="Comic Sans MS" pitchFamily="66" charset="0"/>
              </a:rPr>
              <a:t>(A variety of reading levels in newspapers)</a:t>
            </a:r>
            <a:endParaRPr lang="en-IE" sz="4000" dirty="0" smtClean="0">
              <a:latin typeface="Comic Sans MS" pitchFamily="66" charset="0"/>
            </a:endParaRPr>
          </a:p>
          <a:p>
            <a:r>
              <a:rPr lang="en-IE" sz="4000" dirty="0" smtClean="0">
                <a:latin typeface="Comic Sans MS" pitchFamily="66" charset="0"/>
              </a:rPr>
              <a:t>Keep a diary/journal.</a:t>
            </a:r>
          </a:p>
          <a:p>
            <a:r>
              <a:rPr lang="en-IE" sz="4000" dirty="0" smtClean="0">
                <a:latin typeface="Comic Sans MS" pitchFamily="66" charset="0"/>
              </a:rPr>
              <a:t>Write about hobbies, interests.</a:t>
            </a:r>
          </a:p>
          <a:p>
            <a:r>
              <a:rPr lang="en-IE" sz="4000" dirty="0" smtClean="0">
                <a:latin typeface="Comic Sans MS" pitchFamily="66" charset="0"/>
              </a:rPr>
              <a:t>Look at writings by other learners.</a:t>
            </a:r>
          </a:p>
          <a:p>
            <a:r>
              <a:rPr lang="en-IE" sz="4000" dirty="0" smtClean="0">
                <a:latin typeface="Comic Sans MS" pitchFamily="66" charset="0"/>
              </a:rPr>
              <a:t>Draw a spidergram</a:t>
            </a:r>
            <a:r>
              <a:rPr lang="en-IE" sz="4000" dirty="0">
                <a:latin typeface="Comic Sans MS" pitchFamily="66" charset="0"/>
              </a:rPr>
              <a:t> </a:t>
            </a:r>
            <a:r>
              <a:rPr lang="en-IE" sz="4000" dirty="0" smtClean="0">
                <a:latin typeface="Comic Sans MS" pitchFamily="66" charset="0"/>
              </a:rPr>
              <a:t>to brainstorm ideas.</a:t>
            </a:r>
          </a:p>
          <a:p>
            <a:endParaRPr lang="en-IE" sz="3600" dirty="0"/>
          </a:p>
        </p:txBody>
      </p:sp>
      <p:sp>
        <p:nvSpPr>
          <p:cNvPr id="4" name="Slide Number Placeholder 3"/>
          <p:cNvSpPr>
            <a:spLocks noGrp="1"/>
          </p:cNvSpPr>
          <p:nvPr>
            <p:ph type="sldNum" sz="quarter" idx="12"/>
          </p:nvPr>
        </p:nvSpPr>
        <p:spPr/>
        <p:txBody>
          <a:bodyPr/>
          <a:lstStyle/>
          <a:p>
            <a:fld id="{744BDA2F-D13C-4BE1-9208-B30BD14C4DCC}" type="slidenum">
              <a:rPr lang="en-IE" smtClean="0"/>
              <a:pPr/>
              <a:t>18</a:t>
            </a:fld>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diamond(in)">
                                      <p:cBhvr>
                                        <p:cTn id="3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7030A0"/>
                </a:solidFill>
              </a:rPr>
              <a:t>What do good readers do?</a:t>
            </a:r>
            <a:endParaRPr lang="en-IE" b="1" dirty="0">
              <a:solidFill>
                <a:srgbClr val="7030A0"/>
              </a:solidFill>
            </a:endParaRPr>
          </a:p>
        </p:txBody>
      </p:sp>
      <p:sp>
        <p:nvSpPr>
          <p:cNvPr id="3" name="Content Placeholder 2"/>
          <p:cNvSpPr>
            <a:spLocks noGrp="1"/>
          </p:cNvSpPr>
          <p:nvPr>
            <p:ph idx="1"/>
          </p:nvPr>
        </p:nvSpPr>
        <p:spPr/>
        <p:txBody>
          <a:bodyPr/>
          <a:lstStyle/>
          <a:p>
            <a:r>
              <a:rPr lang="en-IE" dirty="0" smtClean="0">
                <a:latin typeface="Comic Sans MS" pitchFamily="66" charset="0"/>
              </a:rPr>
              <a:t>Read for meaning.</a:t>
            </a:r>
          </a:p>
          <a:p>
            <a:r>
              <a:rPr lang="en-IE" dirty="0" smtClean="0">
                <a:latin typeface="Comic Sans MS" pitchFamily="66" charset="0"/>
              </a:rPr>
              <a:t>Check for understanding as they are reading – what is happening? Why is this happening?</a:t>
            </a:r>
          </a:p>
          <a:p>
            <a:r>
              <a:rPr lang="en-IE" dirty="0" smtClean="0">
                <a:latin typeface="Comic Sans MS" pitchFamily="66" charset="0"/>
              </a:rPr>
              <a:t>Connect to prior knowledge.</a:t>
            </a:r>
          </a:p>
          <a:p>
            <a:r>
              <a:rPr lang="en-IE" dirty="0" smtClean="0">
                <a:latin typeface="Comic Sans MS" pitchFamily="66" charset="0"/>
              </a:rPr>
              <a:t>Able to visualize while reading.</a:t>
            </a:r>
          </a:p>
          <a:p>
            <a:r>
              <a:rPr lang="en-IE" dirty="0" smtClean="0">
                <a:latin typeface="Comic Sans MS" pitchFamily="66" charset="0"/>
              </a:rPr>
              <a:t>Use prediction skills.</a:t>
            </a:r>
          </a:p>
          <a:p>
            <a:r>
              <a:rPr lang="en-IE" dirty="0" smtClean="0">
                <a:latin typeface="Comic Sans MS" pitchFamily="66" charset="0"/>
              </a:rPr>
              <a:t>Reflect.</a:t>
            </a:r>
            <a:endParaRPr lang="en-IE" dirty="0" smtClean="0">
              <a:latin typeface="Comic Sans MS" pitchFamily="66" charset="0"/>
            </a:endParaRPr>
          </a:p>
          <a:p>
            <a:endParaRPr lang="en-IE" dirty="0" smtClean="0">
              <a:latin typeface="Comic Sans MS" pitchFamily="66" charset="0"/>
            </a:endParaRPr>
          </a:p>
          <a:p>
            <a:endParaRPr lang="en-IE" dirty="0">
              <a:latin typeface="Comic Sans MS" pitchFamily="66" charset="0"/>
            </a:endParaRPr>
          </a:p>
        </p:txBody>
      </p:sp>
      <p:sp>
        <p:nvSpPr>
          <p:cNvPr id="4" name="Slide Number Placeholder 3"/>
          <p:cNvSpPr>
            <a:spLocks noGrp="1"/>
          </p:cNvSpPr>
          <p:nvPr>
            <p:ph type="sldNum" sz="quarter" idx="12"/>
          </p:nvPr>
        </p:nvSpPr>
        <p:spPr/>
        <p:txBody>
          <a:bodyPr/>
          <a:lstStyle/>
          <a:p>
            <a:fld id="{744BDA2F-D13C-4BE1-9208-B30BD14C4DCC}" type="slidenum">
              <a:rPr lang="en-IE" smtClean="0"/>
              <a:pPr/>
              <a:t>2</a:t>
            </a:fld>
            <a:endParaRPr lang="en-IE" dirty="0"/>
          </a:p>
        </p:txBody>
      </p:sp>
      <p:pic>
        <p:nvPicPr>
          <p:cNvPr id="1026" name="Picture 2" descr="C:\Users\office\AppData\Local\Microsoft\Windows\Temporary Internet Files\Content.IE5\U6P35072\MM900283740[1].gif"/>
          <p:cNvPicPr>
            <a:picLocks noChangeAspect="1" noChangeArrowheads="1" noCrop="1"/>
          </p:cNvPicPr>
          <p:nvPr/>
        </p:nvPicPr>
        <p:blipFill>
          <a:blip r:embed="rId2" cstate="print"/>
          <a:srcRect/>
          <a:stretch>
            <a:fillRect/>
          </a:stretch>
        </p:blipFill>
        <p:spPr bwMode="auto">
          <a:xfrm>
            <a:off x="7668344" y="1196752"/>
            <a:ext cx="1004512" cy="10801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7030A0"/>
                </a:solidFill>
                <a:latin typeface="Comic Sans MS" pitchFamily="66" charset="0"/>
              </a:rPr>
              <a:t>What do poor readers do?</a:t>
            </a:r>
            <a:endParaRPr lang="en-IE" b="1" dirty="0">
              <a:solidFill>
                <a:srgbClr val="7030A0"/>
              </a:solidFill>
              <a:latin typeface="Comic Sans MS" pitchFamily="66" charset="0"/>
            </a:endParaRPr>
          </a:p>
        </p:txBody>
      </p:sp>
      <p:sp>
        <p:nvSpPr>
          <p:cNvPr id="3" name="Content Placeholder 2"/>
          <p:cNvSpPr>
            <a:spLocks noGrp="1"/>
          </p:cNvSpPr>
          <p:nvPr>
            <p:ph idx="1"/>
          </p:nvPr>
        </p:nvSpPr>
        <p:spPr/>
        <p:txBody>
          <a:bodyPr/>
          <a:lstStyle/>
          <a:p>
            <a:r>
              <a:rPr lang="en-IE" dirty="0" smtClean="0">
                <a:latin typeface="Comic Sans MS" pitchFamily="66" charset="0"/>
              </a:rPr>
              <a:t>Sound out each word.</a:t>
            </a:r>
          </a:p>
          <a:p>
            <a:r>
              <a:rPr lang="en-IE" dirty="0" smtClean="0">
                <a:latin typeface="Comic Sans MS" pitchFamily="66" charset="0"/>
              </a:rPr>
              <a:t>Read </a:t>
            </a:r>
            <a:r>
              <a:rPr lang="en-IE" dirty="0" smtClean="0">
                <a:latin typeface="Comic Sans MS" pitchFamily="66" charset="0"/>
              </a:rPr>
              <a:t>without fluency.</a:t>
            </a:r>
          </a:p>
          <a:p>
            <a:r>
              <a:rPr lang="en-IE" dirty="0" smtClean="0">
                <a:latin typeface="Comic Sans MS" pitchFamily="66" charset="0"/>
              </a:rPr>
              <a:t>Read </a:t>
            </a:r>
            <a:r>
              <a:rPr lang="en-IE" dirty="0" smtClean="0">
                <a:latin typeface="Comic Sans MS" pitchFamily="66" charset="0"/>
              </a:rPr>
              <a:t>without purpose or a goal.</a:t>
            </a:r>
          </a:p>
          <a:p>
            <a:r>
              <a:rPr lang="en-IE" dirty="0" smtClean="0">
                <a:latin typeface="Comic Sans MS" pitchFamily="66" charset="0"/>
              </a:rPr>
              <a:t>Neglect to ask </a:t>
            </a:r>
            <a:r>
              <a:rPr lang="en-IE" dirty="0" smtClean="0">
                <a:latin typeface="Comic Sans MS" pitchFamily="66" charset="0"/>
              </a:rPr>
              <a:t>questions while reading or reflect on what has been read.</a:t>
            </a:r>
          </a:p>
          <a:p>
            <a:endParaRPr lang="en-IE" dirty="0" smtClean="0">
              <a:latin typeface="Comic Sans MS" pitchFamily="66" charset="0"/>
            </a:endParaRPr>
          </a:p>
          <a:p>
            <a:endParaRPr lang="en-IE" dirty="0">
              <a:latin typeface="Comic Sans MS" pitchFamily="66" charset="0"/>
            </a:endParaRPr>
          </a:p>
        </p:txBody>
      </p:sp>
      <p:sp>
        <p:nvSpPr>
          <p:cNvPr id="4" name="Slide Number Placeholder 3"/>
          <p:cNvSpPr>
            <a:spLocks noGrp="1"/>
          </p:cNvSpPr>
          <p:nvPr>
            <p:ph type="sldNum" sz="quarter" idx="12"/>
          </p:nvPr>
        </p:nvSpPr>
        <p:spPr/>
        <p:txBody>
          <a:bodyPr/>
          <a:lstStyle/>
          <a:p>
            <a:fld id="{744BDA2F-D13C-4BE1-9208-B30BD14C4DCC}" type="slidenum">
              <a:rPr lang="en-IE" smtClean="0"/>
              <a:pPr/>
              <a:t>3</a:t>
            </a:fld>
            <a:endParaRPr lang="en-IE" dirty="0"/>
          </a:p>
        </p:txBody>
      </p:sp>
      <p:pic>
        <p:nvPicPr>
          <p:cNvPr id="2050" name="Picture 2" descr="C:\Users\office\AppData\Local\Microsoft\Windows\Temporary Internet Files\Content.IE5\5DPJR7K0\MC900383640[1].wmf"/>
          <p:cNvPicPr>
            <a:picLocks noChangeAspect="1" noChangeArrowheads="1"/>
          </p:cNvPicPr>
          <p:nvPr/>
        </p:nvPicPr>
        <p:blipFill>
          <a:blip r:embed="rId2" cstate="print"/>
          <a:srcRect/>
          <a:stretch>
            <a:fillRect/>
          </a:stretch>
        </p:blipFill>
        <p:spPr bwMode="auto">
          <a:xfrm>
            <a:off x="7452320" y="1340768"/>
            <a:ext cx="774497" cy="91714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800" b="1" dirty="0" smtClean="0">
                <a:solidFill>
                  <a:srgbClr val="7030A0"/>
                </a:solidFill>
              </a:rPr>
              <a:t>Should Ask...</a:t>
            </a:r>
            <a:endParaRPr lang="en-IE" sz="4800" b="1" dirty="0">
              <a:solidFill>
                <a:srgbClr val="7030A0"/>
              </a:solidFill>
            </a:endParaRPr>
          </a:p>
        </p:txBody>
      </p:sp>
      <p:sp>
        <p:nvSpPr>
          <p:cNvPr id="3" name="Content Placeholder 2"/>
          <p:cNvSpPr>
            <a:spLocks noGrp="1"/>
          </p:cNvSpPr>
          <p:nvPr>
            <p:ph idx="1"/>
          </p:nvPr>
        </p:nvSpPr>
        <p:spPr/>
        <p:txBody>
          <a:bodyPr/>
          <a:lstStyle/>
          <a:p>
            <a:endParaRPr lang="en-IE" dirty="0" smtClean="0">
              <a:latin typeface="Comic Sans MS" pitchFamily="66" charset="0"/>
            </a:endParaRPr>
          </a:p>
          <a:p>
            <a:r>
              <a:rPr lang="en-IE" dirty="0" smtClean="0">
                <a:latin typeface="Comic Sans MS" pitchFamily="66" charset="0"/>
              </a:rPr>
              <a:t>What do I already know?</a:t>
            </a:r>
          </a:p>
          <a:p>
            <a:r>
              <a:rPr lang="en-IE" dirty="0" smtClean="0">
                <a:latin typeface="Comic Sans MS" pitchFamily="66" charset="0"/>
              </a:rPr>
              <a:t>Why am I reading this?</a:t>
            </a:r>
          </a:p>
          <a:p>
            <a:r>
              <a:rPr lang="en-IE" dirty="0" smtClean="0">
                <a:latin typeface="Comic Sans MS" pitchFamily="66" charset="0"/>
              </a:rPr>
              <a:t>What is the author’s purpose?</a:t>
            </a:r>
          </a:p>
          <a:p>
            <a:r>
              <a:rPr lang="en-IE" dirty="0" smtClean="0">
                <a:latin typeface="Comic Sans MS" pitchFamily="66" charset="0"/>
              </a:rPr>
              <a:t>What new words did I learn?</a:t>
            </a:r>
          </a:p>
          <a:p>
            <a:r>
              <a:rPr lang="en-IE" dirty="0" smtClean="0">
                <a:latin typeface="Comic Sans MS" pitchFamily="66" charset="0"/>
              </a:rPr>
              <a:t>What can I remember?</a:t>
            </a:r>
          </a:p>
          <a:p>
            <a:r>
              <a:rPr lang="en-IE" dirty="0" smtClean="0">
                <a:latin typeface="Comic Sans MS" pitchFamily="66" charset="0"/>
              </a:rPr>
              <a:t>What is the story/piece about?</a:t>
            </a:r>
            <a:endParaRPr lang="en-IE" dirty="0">
              <a:latin typeface="Comic Sans MS" pitchFamily="66" charset="0"/>
            </a:endParaRPr>
          </a:p>
        </p:txBody>
      </p:sp>
      <p:sp>
        <p:nvSpPr>
          <p:cNvPr id="4" name="Slide Number Placeholder 3"/>
          <p:cNvSpPr>
            <a:spLocks noGrp="1"/>
          </p:cNvSpPr>
          <p:nvPr>
            <p:ph type="sldNum" sz="quarter" idx="12"/>
          </p:nvPr>
        </p:nvSpPr>
        <p:spPr/>
        <p:txBody>
          <a:bodyPr/>
          <a:lstStyle/>
          <a:p>
            <a:fld id="{744BDA2F-D13C-4BE1-9208-B30BD14C4DCC}" type="slidenum">
              <a:rPr lang="en-IE" smtClean="0"/>
              <a:pPr/>
              <a:t>4</a:t>
            </a:fld>
            <a:endParaRPr lang="en-IE" dirty="0"/>
          </a:p>
        </p:txBody>
      </p:sp>
      <p:pic>
        <p:nvPicPr>
          <p:cNvPr id="3074" name="Picture 2" descr="C:\Users\office\AppData\Local\Microsoft\Windows\Temporary Internet Files\Content.IE5\5Z6WYKDE\MC900311778[1].wmf"/>
          <p:cNvPicPr>
            <a:picLocks noChangeAspect="1" noChangeArrowheads="1"/>
          </p:cNvPicPr>
          <p:nvPr/>
        </p:nvPicPr>
        <p:blipFill>
          <a:blip r:embed="rId2" cstate="print"/>
          <a:srcRect/>
          <a:stretch>
            <a:fillRect/>
          </a:stretch>
        </p:blipFill>
        <p:spPr bwMode="auto">
          <a:xfrm>
            <a:off x="7380312" y="1052736"/>
            <a:ext cx="1440160" cy="21475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0000"/>
                </a:solidFill>
              </a:rPr>
              <a:t>Understanding the Writing Process</a:t>
            </a:r>
            <a:endParaRPr lang="en-IE" dirty="0">
              <a:solidFill>
                <a:srgbClr val="FF0000"/>
              </a:solidFill>
            </a:endParaRPr>
          </a:p>
        </p:txBody>
      </p:sp>
      <p:sp>
        <p:nvSpPr>
          <p:cNvPr id="3" name="Content Placeholder 2"/>
          <p:cNvSpPr>
            <a:spLocks noGrp="1"/>
          </p:cNvSpPr>
          <p:nvPr>
            <p:ph idx="1"/>
          </p:nvPr>
        </p:nvSpPr>
        <p:spPr>
          <a:xfrm>
            <a:off x="457200" y="1600200"/>
            <a:ext cx="8229600" cy="4781128"/>
          </a:xfrm>
        </p:spPr>
        <p:txBody>
          <a:bodyPr>
            <a:normAutofit/>
          </a:bodyPr>
          <a:lstStyle/>
          <a:p>
            <a:pPr algn="ctr">
              <a:buNone/>
            </a:pPr>
            <a:r>
              <a:rPr lang="en-IE" b="1" dirty="0" smtClean="0">
                <a:solidFill>
                  <a:srgbClr val="FF0000"/>
                </a:solidFill>
              </a:rPr>
              <a:t>Today we are going to look at...</a:t>
            </a:r>
          </a:p>
          <a:p>
            <a:r>
              <a:rPr lang="en-IE" dirty="0" smtClean="0">
                <a:latin typeface="Calibri" pitchFamily="34" charset="0"/>
                <a:cs typeface="Calibri" pitchFamily="34" charset="0"/>
              </a:rPr>
              <a:t>Review of reading process.</a:t>
            </a:r>
          </a:p>
          <a:p>
            <a:r>
              <a:rPr lang="en-IE" dirty="0" smtClean="0"/>
              <a:t>How writing differs from reading.</a:t>
            </a:r>
          </a:p>
          <a:p>
            <a:r>
              <a:rPr lang="en-IE" dirty="0" smtClean="0"/>
              <a:t>Why do we write?</a:t>
            </a:r>
          </a:p>
          <a:p>
            <a:r>
              <a:rPr lang="en-IE" dirty="0" smtClean="0"/>
              <a:t>What do we need to know? </a:t>
            </a:r>
          </a:p>
          <a:p>
            <a:r>
              <a:rPr lang="en-IE" dirty="0" smtClean="0"/>
              <a:t>What do some learners say about writing</a:t>
            </a:r>
          </a:p>
          <a:p>
            <a:r>
              <a:rPr lang="en-IE" dirty="0" smtClean="0"/>
              <a:t>Where do we start?</a:t>
            </a:r>
          </a:p>
          <a:p>
            <a:r>
              <a:rPr lang="en-IE" dirty="0" smtClean="0"/>
              <a:t>Language Experience Approach – again</a:t>
            </a:r>
          </a:p>
          <a:p>
            <a:endParaRPr lang="en-IE" dirty="0"/>
          </a:p>
        </p:txBody>
      </p:sp>
      <p:sp>
        <p:nvSpPr>
          <p:cNvPr id="4" name="Slide Number Placeholder 3"/>
          <p:cNvSpPr>
            <a:spLocks noGrp="1"/>
          </p:cNvSpPr>
          <p:nvPr>
            <p:ph type="sldNum" sz="quarter" idx="12"/>
          </p:nvPr>
        </p:nvSpPr>
        <p:spPr/>
        <p:txBody>
          <a:bodyPr/>
          <a:lstStyle/>
          <a:p>
            <a:fld id="{744BDA2F-D13C-4BE1-9208-B30BD14C4DCC}" type="slidenum">
              <a:rPr lang="en-IE" smtClean="0"/>
              <a:pPr/>
              <a:t>5</a:t>
            </a:fld>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B050"/>
                </a:solidFill>
                <a:latin typeface="Comic Sans MS" pitchFamily="66" charset="0"/>
              </a:rPr>
              <a:t>Define Writing</a:t>
            </a:r>
            <a:endParaRPr lang="en-IE" b="1" dirty="0">
              <a:solidFill>
                <a:srgbClr val="00B050"/>
              </a:solidFill>
              <a:latin typeface="Comic Sans MS" pitchFamily="66" charset="0"/>
            </a:endParaRPr>
          </a:p>
        </p:txBody>
      </p:sp>
      <p:sp>
        <p:nvSpPr>
          <p:cNvPr id="3" name="Content Placeholder 2"/>
          <p:cNvSpPr>
            <a:spLocks noGrp="1"/>
          </p:cNvSpPr>
          <p:nvPr>
            <p:ph idx="1"/>
          </p:nvPr>
        </p:nvSpPr>
        <p:spPr/>
        <p:txBody>
          <a:bodyPr/>
          <a:lstStyle/>
          <a:p>
            <a:pPr algn="ctr">
              <a:buNone/>
            </a:pPr>
            <a:r>
              <a:rPr lang="en-IE" dirty="0" smtClean="0">
                <a:latin typeface="Comic Sans MS" pitchFamily="66" charset="0"/>
              </a:rPr>
              <a:t>In pairs discuss and suggest a definition of writing.</a:t>
            </a:r>
          </a:p>
          <a:p>
            <a:pPr>
              <a:buNone/>
            </a:pPr>
            <a:endParaRPr lang="en-IE" dirty="0" smtClean="0">
              <a:latin typeface="Comic Sans MS" pitchFamily="66" charset="0"/>
            </a:endParaRPr>
          </a:p>
          <a:p>
            <a:r>
              <a:rPr lang="en-IE" dirty="0" smtClean="0">
                <a:latin typeface="Comic Sans MS" pitchFamily="66" charset="0"/>
              </a:rPr>
              <a:t>How does writing differ from reading &amp; oral communication?</a:t>
            </a:r>
          </a:p>
          <a:p>
            <a:r>
              <a:rPr lang="en-IE" dirty="0" smtClean="0">
                <a:latin typeface="Comic Sans MS" pitchFamily="66" charset="0"/>
              </a:rPr>
              <a:t>How do the symbols used in writing differ from pictorial symbols such </a:t>
            </a:r>
            <a:r>
              <a:rPr lang="en-IE" dirty="0" smtClean="0">
                <a:latin typeface="Comic Sans MS" pitchFamily="66" charset="0"/>
              </a:rPr>
              <a:t>as</a:t>
            </a:r>
          </a:p>
          <a:p>
            <a:pPr>
              <a:buNone/>
            </a:pPr>
            <a:endParaRPr lang="en-IE" dirty="0">
              <a:latin typeface="Comic Sans MS" pitchFamily="66" charset="0"/>
            </a:endParaRPr>
          </a:p>
        </p:txBody>
      </p:sp>
      <p:pic>
        <p:nvPicPr>
          <p:cNvPr id="1027" name="Picture 3" descr="C:\Users\office\AppData\Local\Microsoft\Windows\Temporary Internet Files\Content.IE5\CGCRJQJU\MP900399580[1].jpg"/>
          <p:cNvPicPr>
            <a:picLocks noChangeAspect="1" noChangeArrowheads="1"/>
          </p:cNvPicPr>
          <p:nvPr/>
        </p:nvPicPr>
        <p:blipFill>
          <a:blip r:embed="rId2" cstate="print"/>
          <a:srcRect/>
          <a:stretch>
            <a:fillRect/>
          </a:stretch>
        </p:blipFill>
        <p:spPr bwMode="auto">
          <a:xfrm>
            <a:off x="7740351" y="540191"/>
            <a:ext cx="936105" cy="1170417"/>
          </a:xfrm>
          <a:prstGeom prst="rect">
            <a:avLst/>
          </a:prstGeom>
          <a:noFill/>
        </p:spPr>
      </p:pic>
      <p:sp>
        <p:nvSpPr>
          <p:cNvPr id="5" name="Slide Number Placeholder 4"/>
          <p:cNvSpPr>
            <a:spLocks noGrp="1"/>
          </p:cNvSpPr>
          <p:nvPr>
            <p:ph type="sldNum" sz="quarter" idx="12"/>
          </p:nvPr>
        </p:nvSpPr>
        <p:spPr/>
        <p:txBody>
          <a:bodyPr/>
          <a:lstStyle/>
          <a:p>
            <a:fld id="{744BDA2F-D13C-4BE1-9208-B30BD14C4DCC}" type="slidenum">
              <a:rPr lang="en-IE" smtClean="0"/>
              <a:pPr/>
              <a:t>6</a:t>
            </a:fld>
            <a:endParaRPr lang="en-IE" dirty="0"/>
          </a:p>
        </p:txBody>
      </p:sp>
      <p:pic>
        <p:nvPicPr>
          <p:cNvPr id="4" name="Picture 3" descr="C:\Documents and Settings\Maggie\Local Settings\Temporary Internet Files\Content.IE5\G4NVWGLI\MC900433872[1].png"/>
          <p:cNvPicPr>
            <a:picLocks noChangeAspect="1" noChangeArrowheads="1"/>
          </p:cNvPicPr>
          <p:nvPr/>
        </p:nvPicPr>
        <p:blipFill>
          <a:blip r:embed="rId3" cstate="print"/>
          <a:srcRect/>
          <a:stretch>
            <a:fillRect/>
          </a:stretch>
        </p:blipFill>
        <p:spPr bwMode="auto">
          <a:xfrm>
            <a:off x="827584" y="5445224"/>
            <a:ext cx="698262" cy="6982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00B050"/>
                </a:solidFill>
                <a:latin typeface="Comic Sans MS" pitchFamily="66" charset="0"/>
              </a:rPr>
              <a:t>Definition of Writing</a:t>
            </a:r>
            <a:endParaRPr lang="en-IE" b="1" dirty="0">
              <a:solidFill>
                <a:srgbClr val="00B050"/>
              </a:solidFill>
              <a:latin typeface="Comic Sans MS" pitchFamily="66" charset="0"/>
            </a:endParaRPr>
          </a:p>
        </p:txBody>
      </p:sp>
      <p:sp>
        <p:nvSpPr>
          <p:cNvPr id="3" name="Content Placeholder 2"/>
          <p:cNvSpPr>
            <a:spLocks noGrp="1"/>
          </p:cNvSpPr>
          <p:nvPr>
            <p:ph idx="1"/>
          </p:nvPr>
        </p:nvSpPr>
        <p:spPr>
          <a:xfrm>
            <a:off x="457200" y="1600200"/>
            <a:ext cx="8229600" cy="4853136"/>
          </a:xfrm>
        </p:spPr>
        <p:txBody>
          <a:bodyPr>
            <a:normAutofit/>
          </a:bodyPr>
          <a:lstStyle/>
          <a:p>
            <a:pPr>
              <a:buNone/>
            </a:pPr>
            <a:r>
              <a:rPr lang="en-IE" sz="3600" dirty="0" smtClean="0">
                <a:latin typeface="Comic Sans MS" pitchFamily="66" charset="0"/>
              </a:rPr>
              <a:t>A way of communicating meaning through the use of abstract symbols which can be drawn or entered via keyboard.  Has evolved over years to enable communication with people who may be at a distance and to allow permanent records to be kept.</a:t>
            </a:r>
          </a:p>
          <a:p>
            <a:pPr>
              <a:buNone/>
            </a:pPr>
            <a:r>
              <a:rPr lang="en-IE" sz="1600" dirty="0" smtClean="0">
                <a:latin typeface="Comic Sans MS" pitchFamily="66" charset="0"/>
              </a:rPr>
              <a:t>Wikipedia</a:t>
            </a:r>
            <a:endParaRPr lang="en-IE" sz="1600" dirty="0">
              <a:latin typeface="Comic Sans MS" pitchFamily="66" charset="0"/>
            </a:endParaRPr>
          </a:p>
        </p:txBody>
      </p:sp>
      <p:pic>
        <p:nvPicPr>
          <p:cNvPr id="2050" name="Picture 2" descr="C:\Users\office\AppData\Local\Microsoft\Windows\Temporary Internet Files\Content.IE5\FRRCQQQJ\MC900231635[1].wmf"/>
          <p:cNvPicPr>
            <a:picLocks noChangeAspect="1" noChangeArrowheads="1"/>
          </p:cNvPicPr>
          <p:nvPr/>
        </p:nvPicPr>
        <p:blipFill>
          <a:blip r:embed="rId2" cstate="print"/>
          <a:srcRect/>
          <a:stretch>
            <a:fillRect/>
          </a:stretch>
        </p:blipFill>
        <p:spPr bwMode="auto">
          <a:xfrm>
            <a:off x="7596336" y="516562"/>
            <a:ext cx="1547664" cy="1100073"/>
          </a:xfrm>
          <a:prstGeom prst="rect">
            <a:avLst/>
          </a:prstGeom>
          <a:noFill/>
        </p:spPr>
      </p:pic>
      <p:sp>
        <p:nvSpPr>
          <p:cNvPr id="5" name="Slide Number Placeholder 4"/>
          <p:cNvSpPr>
            <a:spLocks noGrp="1"/>
          </p:cNvSpPr>
          <p:nvPr>
            <p:ph type="sldNum" sz="quarter" idx="12"/>
          </p:nvPr>
        </p:nvSpPr>
        <p:spPr/>
        <p:txBody>
          <a:bodyPr/>
          <a:lstStyle/>
          <a:p>
            <a:fld id="{744BDA2F-D13C-4BE1-9208-B30BD14C4DCC}" type="slidenum">
              <a:rPr lang="en-IE" smtClean="0"/>
              <a:pPr/>
              <a:t>7</a:t>
            </a:fld>
            <a:endParaRPr lang="en-I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1512167"/>
          </a:xfrm>
        </p:spPr>
        <p:txBody>
          <a:bodyPr>
            <a:normAutofit/>
          </a:bodyPr>
          <a:lstStyle/>
          <a:p>
            <a:r>
              <a:rPr lang="en-IE" b="1" dirty="0" smtClean="0">
                <a:latin typeface="Comic Sans MS" pitchFamily="66" charset="0"/>
              </a:rPr>
              <a:t>Understanding the Writing Process   </a:t>
            </a:r>
            <a:endParaRPr lang="en-IE" b="1" dirty="0">
              <a:latin typeface="Comic Sans MS" pitchFamily="66" charset="0"/>
            </a:endParaRPr>
          </a:p>
        </p:txBody>
      </p:sp>
      <p:sp>
        <p:nvSpPr>
          <p:cNvPr id="3" name="Subtitle 2"/>
          <p:cNvSpPr>
            <a:spLocks noGrp="1"/>
          </p:cNvSpPr>
          <p:nvPr>
            <p:ph type="subTitle" idx="1"/>
          </p:nvPr>
        </p:nvSpPr>
        <p:spPr>
          <a:xfrm>
            <a:off x="827584" y="1988840"/>
            <a:ext cx="6944816" cy="4320480"/>
          </a:xfrm>
        </p:spPr>
        <p:txBody>
          <a:bodyPr>
            <a:normAutofit/>
          </a:bodyPr>
          <a:lstStyle/>
          <a:p>
            <a:endParaRPr lang="en-IE" sz="4800" dirty="0" smtClean="0">
              <a:latin typeface="Comic Sans MS" pitchFamily="66" charset="0"/>
            </a:endParaRPr>
          </a:p>
          <a:p>
            <a:r>
              <a:rPr lang="en-IE" sz="4800" dirty="0" smtClean="0">
                <a:latin typeface="Comic Sans MS" pitchFamily="66" charset="0"/>
              </a:rPr>
              <a:t>List all the  writing you have done in the past day or so...</a:t>
            </a:r>
          </a:p>
          <a:p>
            <a:pPr algn="l">
              <a:buFont typeface="Arial" pitchFamily="34" charset="0"/>
              <a:buChar char="•"/>
            </a:pPr>
            <a:endParaRPr lang="en-IE" dirty="0" smtClean="0">
              <a:latin typeface="Comic Sans MS" pitchFamily="66" charset="0"/>
            </a:endParaRPr>
          </a:p>
          <a:p>
            <a:endParaRPr lang="en-IE" dirty="0"/>
          </a:p>
        </p:txBody>
      </p:sp>
      <p:pic>
        <p:nvPicPr>
          <p:cNvPr id="4099" name="Picture 3" descr="C:\Users\office\AppData\Local\Microsoft\Windows\Temporary Internet Files\Content.IE5\3U9TADRS\MP900439391[1].jpg"/>
          <p:cNvPicPr>
            <a:picLocks noChangeAspect="1" noChangeArrowheads="1"/>
          </p:cNvPicPr>
          <p:nvPr/>
        </p:nvPicPr>
        <p:blipFill>
          <a:blip r:embed="rId2" cstate="print"/>
          <a:srcRect/>
          <a:stretch>
            <a:fillRect/>
          </a:stretch>
        </p:blipFill>
        <p:spPr bwMode="auto">
          <a:xfrm>
            <a:off x="6444207" y="1628800"/>
            <a:ext cx="2010569" cy="1338464"/>
          </a:xfrm>
          <a:prstGeom prst="rect">
            <a:avLst/>
          </a:prstGeom>
          <a:noFill/>
        </p:spPr>
      </p:pic>
      <p:sp>
        <p:nvSpPr>
          <p:cNvPr id="5" name="Slide Number Placeholder 4"/>
          <p:cNvSpPr>
            <a:spLocks noGrp="1"/>
          </p:cNvSpPr>
          <p:nvPr>
            <p:ph type="sldNum" sz="quarter" idx="12"/>
          </p:nvPr>
        </p:nvSpPr>
        <p:spPr/>
        <p:txBody>
          <a:bodyPr/>
          <a:lstStyle/>
          <a:p>
            <a:fld id="{744BDA2F-D13C-4BE1-9208-B30BD14C4DCC}" type="slidenum">
              <a:rPr lang="en-IE" smtClean="0"/>
              <a:pPr/>
              <a:t>8</a:t>
            </a:fld>
            <a:endParaRPr lang="en-I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36104"/>
          </a:xfrm>
        </p:spPr>
        <p:txBody>
          <a:bodyPr>
            <a:normAutofit/>
          </a:bodyPr>
          <a:lstStyle/>
          <a:p>
            <a:r>
              <a:rPr lang="en-IE" b="1" dirty="0" smtClean="0">
                <a:latin typeface="Comic Sans MS" pitchFamily="66" charset="0"/>
              </a:rPr>
              <a:t>Why do we write?</a:t>
            </a:r>
            <a:endParaRPr lang="en-IE" b="1" dirty="0">
              <a:latin typeface="Comic Sans MS" pitchFamily="66" charset="0"/>
            </a:endParaRPr>
          </a:p>
        </p:txBody>
      </p:sp>
      <p:sp>
        <p:nvSpPr>
          <p:cNvPr id="3" name="Content Placeholder 2"/>
          <p:cNvSpPr>
            <a:spLocks noGrp="1"/>
          </p:cNvSpPr>
          <p:nvPr>
            <p:ph idx="1"/>
          </p:nvPr>
        </p:nvSpPr>
        <p:spPr>
          <a:xfrm>
            <a:off x="457200" y="1268760"/>
            <a:ext cx="8229600" cy="4857403"/>
          </a:xfrm>
        </p:spPr>
        <p:txBody>
          <a:bodyPr>
            <a:normAutofit lnSpcReduction="10000"/>
          </a:bodyPr>
          <a:lstStyle/>
          <a:p>
            <a:r>
              <a:rPr lang="en-IE" dirty="0" smtClean="0">
                <a:latin typeface="Comic Sans MS" pitchFamily="66" charset="0"/>
              </a:rPr>
              <a:t>What kind of writing do you do the most?</a:t>
            </a:r>
          </a:p>
          <a:p>
            <a:r>
              <a:rPr lang="en-IE" dirty="0" smtClean="0">
                <a:latin typeface="Comic Sans MS" pitchFamily="66" charset="0"/>
              </a:rPr>
              <a:t> Has writing changed over time?</a:t>
            </a:r>
          </a:p>
          <a:p>
            <a:r>
              <a:rPr lang="en-IE" dirty="0" smtClean="0">
                <a:latin typeface="Comic Sans MS" pitchFamily="66" charset="0"/>
              </a:rPr>
              <a:t> How does our role in society               influence what &amp; how we write?</a:t>
            </a:r>
          </a:p>
          <a:p>
            <a:r>
              <a:rPr lang="en-IE" dirty="0" smtClean="0">
                <a:latin typeface="Comic Sans MS" pitchFamily="66" charset="0"/>
              </a:rPr>
              <a:t> What judgments do we make about people and their writing?</a:t>
            </a:r>
          </a:p>
          <a:p>
            <a:r>
              <a:rPr lang="en-IE" dirty="0" smtClean="0">
                <a:latin typeface="Comic Sans MS" pitchFamily="66" charset="0"/>
              </a:rPr>
              <a:t>Are there certain kinds of writing we avoid?</a:t>
            </a:r>
          </a:p>
          <a:p>
            <a:endParaRPr lang="en-IE" dirty="0"/>
          </a:p>
        </p:txBody>
      </p:sp>
      <p:pic>
        <p:nvPicPr>
          <p:cNvPr id="3074" name="Picture 2" descr="C:\Users\office\AppData\Local\Microsoft\Windows\Temporary Internet Files\Content.IE5\5Z6WYKDE\MC900239011[1].wmf"/>
          <p:cNvPicPr>
            <a:picLocks noChangeAspect="1" noChangeArrowheads="1"/>
          </p:cNvPicPr>
          <p:nvPr/>
        </p:nvPicPr>
        <p:blipFill>
          <a:blip r:embed="rId2" cstate="print"/>
          <a:srcRect/>
          <a:stretch>
            <a:fillRect/>
          </a:stretch>
        </p:blipFill>
        <p:spPr bwMode="auto">
          <a:xfrm>
            <a:off x="7427412" y="188640"/>
            <a:ext cx="1401543" cy="1152128"/>
          </a:xfrm>
          <a:prstGeom prst="rect">
            <a:avLst/>
          </a:prstGeom>
          <a:noFill/>
        </p:spPr>
      </p:pic>
      <p:sp>
        <p:nvSpPr>
          <p:cNvPr id="5" name="Slide Number Placeholder 4"/>
          <p:cNvSpPr>
            <a:spLocks noGrp="1"/>
          </p:cNvSpPr>
          <p:nvPr>
            <p:ph type="sldNum" sz="quarter" idx="12"/>
          </p:nvPr>
        </p:nvSpPr>
        <p:spPr/>
        <p:txBody>
          <a:bodyPr/>
          <a:lstStyle/>
          <a:p>
            <a:fld id="{744BDA2F-D13C-4BE1-9208-B30BD14C4DCC}" type="slidenum">
              <a:rPr lang="en-IE" smtClean="0"/>
              <a:pPr/>
              <a:t>9</a:t>
            </a:fld>
            <a:endParaRPr lang="en-I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660</Words>
  <Application>Microsoft Office PowerPoint</Application>
  <PresentationFormat>On-screen Show (4:3)</PresentationFormat>
  <Paragraphs>123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What do good readers do?</vt:lpstr>
      <vt:lpstr>What do poor readers do?</vt:lpstr>
      <vt:lpstr>Should Ask...</vt:lpstr>
      <vt:lpstr>Understanding the Writing Process</vt:lpstr>
      <vt:lpstr>Define Writing</vt:lpstr>
      <vt:lpstr>Definition of Writing</vt:lpstr>
      <vt:lpstr>Understanding the Writing Process   </vt:lpstr>
      <vt:lpstr>Why do we write?</vt:lpstr>
      <vt:lpstr>Writing Task</vt:lpstr>
      <vt:lpstr>Writing Task</vt:lpstr>
      <vt:lpstr>What learners say about writing...</vt:lpstr>
      <vt:lpstr>What do we need to know in order to write?  </vt:lpstr>
      <vt:lpstr>What do we need to know in order to write?  </vt:lpstr>
      <vt:lpstr>Where do we start?</vt:lpstr>
      <vt:lpstr>Writing Activities</vt:lpstr>
      <vt:lpstr>Language Experience Approach</vt:lpstr>
      <vt:lpstr>Other ways to kick start writing...</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Writing Process</dc:title>
  <dc:creator>office</dc:creator>
  <cp:lastModifiedBy> </cp:lastModifiedBy>
  <cp:revision>42</cp:revision>
  <dcterms:created xsi:type="dcterms:W3CDTF">2012-01-16T12:35:21Z</dcterms:created>
  <dcterms:modified xsi:type="dcterms:W3CDTF">2014-03-21T22:33:20Z</dcterms:modified>
</cp:coreProperties>
</file>