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96" r:id="rId3"/>
    <p:sldId id="294" r:id="rId4"/>
    <p:sldId id="280" r:id="rId5"/>
    <p:sldId id="257" r:id="rId6"/>
    <p:sldId id="258" r:id="rId7"/>
    <p:sldId id="259" r:id="rId8"/>
    <p:sldId id="260" r:id="rId9"/>
    <p:sldId id="284" r:id="rId10"/>
    <p:sldId id="285" r:id="rId11"/>
    <p:sldId id="262" r:id="rId12"/>
    <p:sldId id="263" r:id="rId13"/>
    <p:sldId id="282" r:id="rId14"/>
    <p:sldId id="288" r:id="rId15"/>
    <p:sldId id="265" r:id="rId16"/>
    <p:sldId id="289" r:id="rId17"/>
    <p:sldId id="266" r:id="rId18"/>
    <p:sldId id="279" r:id="rId19"/>
    <p:sldId id="290" r:id="rId20"/>
    <p:sldId id="293" r:id="rId21"/>
    <p:sldId id="291" r:id="rId22"/>
    <p:sldId id="292" r:id="rId23"/>
    <p:sldId id="297" r:id="rId24"/>
    <p:sldId id="298" r:id="rId25"/>
    <p:sldId id="299" r:id="rId26"/>
    <p:sldId id="300" r:id="rId27"/>
    <p:sldId id="268" r:id="rId28"/>
    <p:sldId id="269" r:id="rId29"/>
    <p:sldId id="287" r:id="rId30"/>
    <p:sldId id="283" r:id="rId31"/>
    <p:sldId id="295" r:id="rId32"/>
    <p:sldId id="277" r:id="rId33"/>
  </p:sldIdLst>
  <p:sldSz cx="9144000" cy="6858000" type="screen4x3"/>
  <p:notesSz cx="6669088" cy="10050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8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708" cy="50180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6842" y="0"/>
            <a:ext cx="2890707" cy="501807"/>
          </a:xfrm>
          <a:prstGeom prst="rect">
            <a:avLst/>
          </a:prstGeom>
        </p:spPr>
        <p:txBody>
          <a:bodyPr vert="horz" lIns="91440" tIns="45720" rIns="91440" bIns="45720" rtlCol="0"/>
          <a:lstStyle>
            <a:lvl1pPr algn="r">
              <a:defRPr sz="1200"/>
            </a:lvl1pPr>
          </a:lstStyle>
          <a:p>
            <a:fld id="{9EB8110F-DD52-47C6-BE81-A38132041688}" type="datetimeFigureOut">
              <a:rPr lang="en-US" smtClean="0"/>
              <a:pPr/>
              <a:t>10/14/2013</a:t>
            </a:fld>
            <a:endParaRPr lang="en-GB" dirty="0"/>
          </a:p>
        </p:txBody>
      </p:sp>
      <p:sp>
        <p:nvSpPr>
          <p:cNvPr id="4" name="Footer Placeholder 3"/>
          <p:cNvSpPr>
            <a:spLocks noGrp="1"/>
          </p:cNvSpPr>
          <p:nvPr>
            <p:ph type="ftr" sz="quarter" idx="2"/>
          </p:nvPr>
        </p:nvSpPr>
        <p:spPr>
          <a:xfrm>
            <a:off x="0" y="9545470"/>
            <a:ext cx="2890708" cy="503399"/>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6842" y="9545470"/>
            <a:ext cx="2890707" cy="503399"/>
          </a:xfrm>
          <a:prstGeom prst="rect">
            <a:avLst/>
          </a:prstGeom>
        </p:spPr>
        <p:txBody>
          <a:bodyPr vert="horz" lIns="91440" tIns="45720" rIns="91440" bIns="45720" rtlCol="0" anchor="b"/>
          <a:lstStyle>
            <a:lvl1pPr algn="r">
              <a:defRPr sz="1200"/>
            </a:lvl1pPr>
          </a:lstStyle>
          <a:p>
            <a:fld id="{E3D4D511-5254-4D1A-86F0-15FA76A7ADAB}"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50323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778250" y="0"/>
            <a:ext cx="2889250" cy="503238"/>
          </a:xfrm>
          <a:prstGeom prst="rect">
            <a:avLst/>
          </a:prstGeom>
        </p:spPr>
        <p:txBody>
          <a:bodyPr vert="horz" lIns="91440" tIns="45720" rIns="91440" bIns="45720" rtlCol="0"/>
          <a:lstStyle>
            <a:lvl1pPr algn="r">
              <a:defRPr sz="1200"/>
            </a:lvl1pPr>
          </a:lstStyle>
          <a:p>
            <a:fld id="{1F2BCC68-0C09-4E0B-A29C-D56821FCC982}" type="datetimeFigureOut">
              <a:rPr lang="en-IE" smtClean="0"/>
              <a:pPr/>
              <a:t>14/10/2013</a:t>
            </a:fld>
            <a:endParaRPr lang="en-IE" dirty="0"/>
          </a:p>
        </p:txBody>
      </p:sp>
      <p:sp>
        <p:nvSpPr>
          <p:cNvPr id="4" name="Slide Image Placeholder 3"/>
          <p:cNvSpPr>
            <a:spLocks noGrp="1" noRot="1" noChangeAspect="1"/>
          </p:cNvSpPr>
          <p:nvPr>
            <p:ph type="sldImg" idx="2"/>
          </p:nvPr>
        </p:nvSpPr>
        <p:spPr>
          <a:xfrm>
            <a:off x="822325" y="754063"/>
            <a:ext cx="5024438" cy="3768725"/>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66750" y="4773613"/>
            <a:ext cx="5335588" cy="45227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545638"/>
            <a:ext cx="2889250" cy="50323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778250" y="9545638"/>
            <a:ext cx="2889250" cy="503237"/>
          </a:xfrm>
          <a:prstGeom prst="rect">
            <a:avLst/>
          </a:prstGeom>
        </p:spPr>
        <p:txBody>
          <a:bodyPr vert="horz" lIns="91440" tIns="45720" rIns="91440" bIns="45720" rtlCol="0" anchor="b"/>
          <a:lstStyle>
            <a:lvl1pPr algn="r">
              <a:defRPr sz="1200"/>
            </a:lvl1pPr>
          </a:lstStyle>
          <a:p>
            <a:fld id="{5299B2F1-E921-43EE-97F3-2B7227F3C1AD}" type="slidenum">
              <a:rPr lang="en-IE" smtClean="0"/>
              <a:pPr/>
              <a:t>‹#›</a:t>
            </a:fld>
            <a:endParaRPr lang="en-I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A0C0685-FE53-4BEB-9BC5-FE1F341183B4}" type="datetime1">
              <a:rPr lang="en-US" smtClean="0"/>
              <a:pPr/>
              <a:t>10/14/2013</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06F5823-C588-4ED7-A750-001E3761247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FDAB87-12DB-405A-875C-FB90856F2E92}" type="datetime1">
              <a:rPr lang="en-US" smtClean="0"/>
              <a:pPr/>
              <a:t>10/14/2013</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06F5823-C588-4ED7-A750-001E3761247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BFB25A-97BA-4119-8544-6A220845532F}" type="datetime1">
              <a:rPr lang="en-US" smtClean="0"/>
              <a:pPr/>
              <a:t>10/14/2013</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06F5823-C588-4ED7-A750-001E3761247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51FD51-0F12-404D-B36E-28B2D97188ED}" type="datetime1">
              <a:rPr lang="en-US" smtClean="0"/>
              <a:pPr/>
              <a:t>10/14/2013</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06F5823-C588-4ED7-A750-001E37612470}" type="slidenum">
              <a:rPr lang="en-GB" smtClean="0"/>
              <a:pPr/>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9A829B-CAD6-49A4-813D-38F679AD954C}" type="datetime1">
              <a:rPr lang="en-US" smtClean="0"/>
              <a:pPr/>
              <a:t>10/14/2013</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06F5823-C588-4ED7-A750-001E37612470}" type="slidenum">
              <a:rPr lang="en-GB" smtClean="0"/>
              <a:pPr/>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294348-1FDA-443E-A746-8B5C9165FC02}" type="datetime1">
              <a:rPr lang="en-US" smtClean="0"/>
              <a:pPr/>
              <a:t>10/14/2013</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06F5823-C588-4ED7-A750-001E37612470}" type="slidenum">
              <a:rPr lang="en-GB" smtClean="0"/>
              <a:pPr/>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49DF966-49DA-4239-BD8D-BB30F17D9130}" type="datetime1">
              <a:rPr lang="en-US" smtClean="0"/>
              <a:pPr/>
              <a:t>10/14/2013</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06F5823-C588-4ED7-A750-001E37612470}"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92B072E-F198-483B-8D74-95F36E32EE01}" type="datetime1">
              <a:rPr lang="en-US" smtClean="0"/>
              <a:pPr/>
              <a:t>10/14/2013</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06F5823-C588-4ED7-A750-001E37612470}" type="slidenum">
              <a:rPr lang="en-GB" smtClean="0"/>
              <a:pPr/>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B56DD87-F15E-4BA0-8D75-E8A07EA2F3A2}" type="datetime1">
              <a:rPr lang="en-US" smtClean="0"/>
              <a:pPr/>
              <a:t>10/14/2013</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B06F5823-C588-4ED7-A750-001E3761247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9F2911-0039-4C6D-B500-55606BC21897}" type="datetime1">
              <a:rPr lang="en-US" smtClean="0"/>
              <a:pPr/>
              <a:t>10/14/2013</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06F5823-C588-4ED7-A750-001E37612470}"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47B6C8C-DD47-486B-A287-3C16D953D91D}" type="datetime1">
              <a:rPr lang="en-US" smtClean="0"/>
              <a:pPr/>
              <a:t>10/14/2013</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06F5823-C588-4ED7-A750-001E37612470}" type="slidenum">
              <a:rPr lang="en-GB" smtClean="0"/>
              <a:pPr/>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1C0FF8-A749-4A51-9000-8F52879AFB22}" type="datetime1">
              <a:rPr lang="en-US" smtClean="0"/>
              <a:pPr/>
              <a:t>10/14/2013</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6F5823-C588-4ED7-A750-001E3761247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0"/>
            <a:ext cx="7772400" cy="2088231"/>
          </a:xfrm>
        </p:spPr>
        <p:txBody>
          <a:bodyPr/>
          <a:lstStyle/>
          <a:p>
            <a:pPr algn="ctr"/>
            <a:r>
              <a:rPr lang="en-GB" dirty="0" smtClean="0">
                <a:latin typeface="Comic Sans MS" pitchFamily="66" charset="0"/>
              </a:rPr>
              <a:t>Extending Reading Skills</a:t>
            </a:r>
            <a:endParaRPr lang="en-GB" dirty="0">
              <a:latin typeface="Comic Sans MS" pitchFamily="66" charset="0"/>
            </a:endParaRPr>
          </a:p>
        </p:txBody>
      </p:sp>
      <p:sp>
        <p:nvSpPr>
          <p:cNvPr id="3" name="Subtitle 2"/>
          <p:cNvSpPr>
            <a:spLocks noGrp="1"/>
          </p:cNvSpPr>
          <p:nvPr>
            <p:ph type="subTitle" idx="1"/>
          </p:nvPr>
        </p:nvSpPr>
        <p:spPr>
          <a:xfrm>
            <a:off x="642910" y="4286256"/>
            <a:ext cx="7772400" cy="1199704"/>
          </a:xfrm>
        </p:spPr>
        <p:txBody>
          <a:bodyPr/>
          <a:lstStyle/>
          <a:p>
            <a:pPr algn="ctr"/>
            <a:endParaRPr lang="en-GB" dirty="0"/>
          </a:p>
        </p:txBody>
      </p:sp>
      <p:pic>
        <p:nvPicPr>
          <p:cNvPr id="1026" name="Picture 2" descr="C:\Documents and Settings\KES\Local Settings\Temporary Internet Files\Content.IE5\CX0PITE1\MC900437990[1].wmf"/>
          <p:cNvPicPr>
            <a:picLocks noChangeAspect="1" noChangeArrowheads="1"/>
          </p:cNvPicPr>
          <p:nvPr/>
        </p:nvPicPr>
        <p:blipFill>
          <a:blip r:embed="rId2" cstate="print"/>
          <a:srcRect/>
          <a:stretch>
            <a:fillRect/>
          </a:stretch>
        </p:blipFill>
        <p:spPr bwMode="auto">
          <a:xfrm>
            <a:off x="6858016" y="3286124"/>
            <a:ext cx="1816100" cy="1730375"/>
          </a:xfrm>
          <a:prstGeom prst="rect">
            <a:avLst/>
          </a:prstGeom>
          <a:noFill/>
        </p:spPr>
      </p:pic>
      <p:sp>
        <p:nvSpPr>
          <p:cNvPr id="5" name="Slide Number Placeholder 4"/>
          <p:cNvSpPr>
            <a:spLocks noGrp="1"/>
          </p:cNvSpPr>
          <p:nvPr>
            <p:ph type="sldNum" sz="quarter" idx="12"/>
          </p:nvPr>
        </p:nvSpPr>
        <p:spPr/>
        <p:txBody>
          <a:bodyPr/>
          <a:lstStyle/>
          <a:p>
            <a:fld id="{B06F5823-C588-4ED7-A750-001E37612470}" type="slidenum">
              <a:rPr lang="en-GB" smtClean="0"/>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Clr>
                <a:schemeClr val="accent1">
                  <a:lumMod val="75000"/>
                </a:schemeClr>
              </a:buClr>
              <a:buSzPct val="90000"/>
              <a:buFont typeface="Arial" pitchFamily="34" charset="0"/>
              <a:buChar char="•"/>
            </a:pPr>
            <a:endParaRPr lang="en-IE" sz="3200" dirty="0" smtClean="0">
              <a:latin typeface="Comic Sans MS" pitchFamily="66" charset="0"/>
            </a:endParaRPr>
          </a:p>
          <a:p>
            <a:pPr marL="624078" indent="-514350">
              <a:buClr>
                <a:schemeClr val="accent1">
                  <a:lumMod val="75000"/>
                </a:schemeClr>
              </a:buClr>
              <a:buSzPct val="90000"/>
              <a:buFont typeface="Arial" pitchFamily="34" charset="0"/>
              <a:buChar char="•"/>
            </a:pPr>
            <a:r>
              <a:rPr lang="en-IE" sz="3600" dirty="0" smtClean="0">
                <a:latin typeface="Comic Sans MS" pitchFamily="66" charset="0"/>
              </a:rPr>
              <a:t>The shape of words also plays a part, and the use of capitals to help with recognition.</a:t>
            </a:r>
          </a:p>
          <a:p>
            <a:pPr marL="624078" indent="-514350">
              <a:buClr>
                <a:schemeClr val="accent1">
                  <a:lumMod val="75000"/>
                </a:schemeClr>
              </a:buClr>
              <a:buSzPct val="90000"/>
              <a:buNone/>
            </a:pPr>
            <a:r>
              <a:rPr lang="en-IE" sz="3600" dirty="0" smtClean="0">
                <a:latin typeface="Comic Sans MS" pitchFamily="66" charset="0"/>
              </a:rPr>
              <a:t>	</a:t>
            </a:r>
            <a:r>
              <a:rPr lang="en-IE" sz="3200" i="1" dirty="0" smtClean="0">
                <a:latin typeface="Comic Sans MS" pitchFamily="66" charset="0"/>
              </a:rPr>
              <a:t>Example</a:t>
            </a:r>
            <a:r>
              <a:rPr lang="en-IE" sz="3600" dirty="0" smtClean="0">
                <a:latin typeface="Comic Sans MS" pitchFamily="66" charset="0"/>
              </a:rPr>
              <a:t>:   the      and</a:t>
            </a:r>
          </a:p>
          <a:p>
            <a:pPr marL="624078" indent="-514350">
              <a:buClr>
                <a:schemeClr val="accent1">
                  <a:lumMod val="75000"/>
                </a:schemeClr>
              </a:buClr>
              <a:buSzPct val="90000"/>
              <a:buFont typeface="Arial" pitchFamily="34" charset="0"/>
              <a:buChar char="•"/>
            </a:pPr>
            <a:r>
              <a:rPr lang="en-IE" sz="3600" dirty="0" smtClean="0">
                <a:latin typeface="Comic Sans MS" pitchFamily="66" charset="0"/>
              </a:rPr>
              <a:t>Even the spaces between words can act as clues. </a:t>
            </a:r>
          </a:p>
          <a:p>
            <a:pPr marL="624078" indent="-514350">
              <a:buClr>
                <a:schemeClr val="accent1">
                  <a:lumMod val="75000"/>
                </a:schemeClr>
              </a:buClr>
              <a:buSzPct val="90000"/>
              <a:buFont typeface="Arial" pitchFamily="34" charset="0"/>
              <a:buChar char="•"/>
            </a:pPr>
            <a:r>
              <a:rPr lang="en-IE" sz="3600" dirty="0" smtClean="0">
                <a:latin typeface="Comic Sans MS" pitchFamily="66" charset="0"/>
              </a:rPr>
              <a:t>Uses all three learning styles.</a:t>
            </a:r>
            <a:endParaRPr lang="en-GB" sz="3600" dirty="0" smtClean="0">
              <a:latin typeface="Comic Sans MS" pitchFamily="66" charset="0"/>
            </a:endParaRPr>
          </a:p>
          <a:p>
            <a:endParaRPr lang="en-IE" sz="3200" dirty="0"/>
          </a:p>
        </p:txBody>
      </p:sp>
      <p:sp>
        <p:nvSpPr>
          <p:cNvPr id="3" name="Title 2"/>
          <p:cNvSpPr>
            <a:spLocks noGrp="1"/>
          </p:cNvSpPr>
          <p:nvPr>
            <p:ph type="title"/>
          </p:nvPr>
        </p:nvSpPr>
        <p:spPr/>
        <p:txBody>
          <a:bodyPr>
            <a:normAutofit fontScale="90000"/>
          </a:bodyPr>
          <a:lstStyle/>
          <a:p>
            <a:pPr algn="ctr"/>
            <a:r>
              <a:rPr lang="en-IE" dirty="0" smtClean="0">
                <a:solidFill>
                  <a:srgbClr val="00B0F0"/>
                </a:solidFill>
                <a:latin typeface="Comic Sans MS" pitchFamily="66" charset="0"/>
              </a:rPr>
              <a:t>Review of the </a:t>
            </a:r>
            <a:br>
              <a:rPr lang="en-IE" dirty="0" smtClean="0">
                <a:solidFill>
                  <a:srgbClr val="00B0F0"/>
                </a:solidFill>
                <a:latin typeface="Comic Sans MS" pitchFamily="66" charset="0"/>
              </a:rPr>
            </a:br>
            <a:r>
              <a:rPr lang="en-IE" dirty="0" smtClean="0">
                <a:solidFill>
                  <a:srgbClr val="00B0F0"/>
                </a:solidFill>
                <a:latin typeface="Comic Sans MS" pitchFamily="66" charset="0"/>
              </a:rPr>
              <a:t>Language Experience Approach</a:t>
            </a:r>
            <a:endParaRPr lang="en-IE" dirty="0">
              <a:solidFill>
                <a:srgbClr val="00B0F0"/>
              </a:solidFill>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328592"/>
          </a:xfrm>
        </p:spPr>
        <p:txBody>
          <a:bodyPr>
            <a:noAutofit/>
          </a:bodyPr>
          <a:lstStyle/>
          <a:p>
            <a:r>
              <a:rPr lang="en-IE" sz="3600" dirty="0" smtClean="0">
                <a:latin typeface="Comic Sans MS" pitchFamily="66" charset="0"/>
              </a:rPr>
              <a:t>Where possible, let your learner choose the material.</a:t>
            </a:r>
          </a:p>
          <a:p>
            <a:r>
              <a:rPr lang="en-IE" sz="3600" dirty="0" smtClean="0">
                <a:latin typeface="Comic Sans MS" pitchFamily="66" charset="0"/>
              </a:rPr>
              <a:t>With a low level learner, decoding words can lose the meaning. Telling the student what the word is helps him/her to recognise it and stay with the flow of the text</a:t>
            </a:r>
          </a:p>
          <a:p>
            <a:r>
              <a:rPr lang="en-IE" sz="3600" dirty="0" smtClean="0">
                <a:latin typeface="Comic Sans MS" pitchFamily="66" charset="0"/>
              </a:rPr>
              <a:t>Skip problem words and go back later, to keep the flow   </a:t>
            </a:r>
          </a:p>
        </p:txBody>
      </p:sp>
      <p:sp>
        <p:nvSpPr>
          <p:cNvPr id="3" name="Title 2"/>
          <p:cNvSpPr>
            <a:spLocks noGrp="1"/>
          </p:cNvSpPr>
          <p:nvPr>
            <p:ph type="title"/>
          </p:nvPr>
        </p:nvSpPr>
        <p:spPr>
          <a:xfrm>
            <a:off x="457200" y="274638"/>
            <a:ext cx="8229600" cy="994122"/>
          </a:xfrm>
        </p:spPr>
        <p:txBody>
          <a:bodyPr/>
          <a:lstStyle/>
          <a:p>
            <a:pPr algn="ctr"/>
            <a:r>
              <a:rPr lang="en-IE" dirty="0" smtClean="0">
                <a:solidFill>
                  <a:srgbClr val="0070C0"/>
                </a:solidFill>
                <a:latin typeface="Comic Sans MS" pitchFamily="66" charset="0"/>
              </a:rPr>
              <a:t>Review of paired reading</a:t>
            </a:r>
            <a:endParaRPr lang="en-GB" dirty="0">
              <a:solidFill>
                <a:srgbClr val="0070C0"/>
              </a:solidFill>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11</a:t>
            </a:fld>
            <a:endParaRPr lang="en-GB" dirty="0"/>
          </a:p>
        </p:txBody>
      </p:sp>
      <p:pic>
        <p:nvPicPr>
          <p:cNvPr id="5" name="Picture 2" descr="C:\Users\office\AppData\Local\Microsoft\Windows\Temporary Internet Files\Content.IE5\U6P35072\MC900441310[1].png"/>
          <p:cNvPicPr>
            <a:picLocks noChangeAspect="1" noChangeArrowheads="1"/>
          </p:cNvPicPr>
          <p:nvPr/>
        </p:nvPicPr>
        <p:blipFill>
          <a:blip r:embed="rId2" cstate="print"/>
          <a:srcRect/>
          <a:stretch>
            <a:fillRect/>
          </a:stretch>
        </p:blipFill>
        <p:spPr bwMode="auto">
          <a:xfrm>
            <a:off x="7092280" y="5733256"/>
            <a:ext cx="1080120" cy="7560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Autofit/>
          </a:bodyPr>
          <a:lstStyle/>
          <a:p>
            <a:r>
              <a:rPr lang="en-IE" sz="2800" dirty="0" smtClean="0">
                <a:latin typeface="Comic Sans MS" pitchFamily="66" charset="0"/>
                <a:cs typeface="Arial" pitchFamily="34" charset="0"/>
              </a:rPr>
              <a:t>The shape of the letters can vary depending on whether they’re hand written or printed, and then printed text can vary a lot with fonts. </a:t>
            </a:r>
          </a:p>
          <a:p>
            <a:endParaRPr lang="en-IE" sz="2800" dirty="0" smtClean="0">
              <a:latin typeface="Comic Sans MS" pitchFamily="66" charset="0"/>
              <a:cs typeface="Arial" pitchFamily="34" charset="0"/>
            </a:endParaRPr>
          </a:p>
          <a:p>
            <a:r>
              <a:rPr lang="en-IE" sz="2800" dirty="0" smtClean="0">
                <a:latin typeface="Comic Sans MS" pitchFamily="66" charset="0"/>
                <a:cs typeface="Arial" pitchFamily="34" charset="0"/>
              </a:rPr>
              <a:t>Some languages are more phonetic than English – many letters represent more than one sound in English. </a:t>
            </a:r>
          </a:p>
          <a:p>
            <a:endParaRPr lang="en-IE" sz="2800" dirty="0" smtClean="0">
              <a:latin typeface="Comic Sans MS" pitchFamily="66" charset="0"/>
              <a:cs typeface="Arial" pitchFamily="34" charset="0"/>
            </a:endParaRPr>
          </a:p>
          <a:p>
            <a:r>
              <a:rPr lang="en-IE" sz="2800" dirty="0" smtClean="0">
                <a:latin typeface="Comic Sans MS" pitchFamily="66" charset="0"/>
                <a:cs typeface="Arial" pitchFamily="34" charset="0"/>
              </a:rPr>
              <a:t>Combining letters can change the sound – like </a:t>
            </a:r>
            <a:r>
              <a:rPr lang="en-IE" sz="2800" i="1" dirty="0" smtClean="0">
                <a:latin typeface="Comic Sans MS" pitchFamily="66" charset="0"/>
                <a:cs typeface="Arial" pitchFamily="34" charset="0"/>
              </a:rPr>
              <a:t>ch, sh, th</a:t>
            </a:r>
            <a:r>
              <a:rPr lang="en-IE" sz="2800" dirty="0" smtClean="0">
                <a:latin typeface="Comic Sans MS" pitchFamily="66" charset="0"/>
                <a:cs typeface="Arial" pitchFamily="34" charset="0"/>
              </a:rPr>
              <a:t>, or silent letters like in </a:t>
            </a:r>
            <a:r>
              <a:rPr lang="en-IE" sz="2800" i="1" dirty="0" smtClean="0">
                <a:latin typeface="Comic Sans MS" pitchFamily="66" charset="0"/>
                <a:cs typeface="Arial" pitchFamily="34" charset="0"/>
              </a:rPr>
              <a:t>knight</a:t>
            </a:r>
          </a:p>
        </p:txBody>
      </p:sp>
      <p:sp>
        <p:nvSpPr>
          <p:cNvPr id="3" name="Title 2"/>
          <p:cNvSpPr>
            <a:spLocks noGrp="1"/>
          </p:cNvSpPr>
          <p:nvPr>
            <p:ph type="title"/>
          </p:nvPr>
        </p:nvSpPr>
        <p:spPr/>
        <p:txBody>
          <a:bodyPr>
            <a:normAutofit fontScale="90000"/>
          </a:bodyPr>
          <a:lstStyle/>
          <a:p>
            <a:pPr algn="ctr"/>
            <a:r>
              <a:rPr lang="en-IE" dirty="0" smtClean="0">
                <a:solidFill>
                  <a:schemeClr val="accent2">
                    <a:lumMod val="60000"/>
                    <a:lumOff val="40000"/>
                  </a:schemeClr>
                </a:solidFill>
                <a:latin typeface="Comic Sans MS" pitchFamily="66" charset="0"/>
              </a:rPr>
              <a:t>What makes reading such a complex task?</a:t>
            </a:r>
            <a:endParaRPr lang="en-GB" dirty="0">
              <a:solidFill>
                <a:schemeClr val="accent2">
                  <a:lumMod val="60000"/>
                  <a:lumOff val="40000"/>
                </a:schemeClr>
              </a:solidFill>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12</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92500" lnSpcReduction="10000"/>
          </a:bodyPr>
          <a:lstStyle/>
          <a:p>
            <a:r>
              <a:rPr lang="en-IE" sz="3200" dirty="0" smtClean="0">
                <a:latin typeface="Comic Sans MS" pitchFamily="66" charset="0"/>
                <a:cs typeface="Arial" pitchFamily="34" charset="0"/>
              </a:rPr>
              <a:t>Words that are spelt alike aren’t always pronounced the same – </a:t>
            </a:r>
            <a:r>
              <a:rPr lang="en-IE" sz="3200" i="1" dirty="0" smtClean="0">
                <a:latin typeface="Comic Sans MS" pitchFamily="66" charset="0"/>
                <a:cs typeface="Arial" pitchFamily="34" charset="0"/>
              </a:rPr>
              <a:t>bury, jury.</a:t>
            </a:r>
          </a:p>
          <a:p>
            <a:pPr>
              <a:buNone/>
            </a:pPr>
            <a:r>
              <a:rPr lang="en-IE" sz="3200" i="1" dirty="0" smtClean="0">
                <a:latin typeface="Comic Sans MS" pitchFamily="66" charset="0"/>
                <a:cs typeface="Arial" pitchFamily="34" charset="0"/>
              </a:rPr>
              <a:t>The bandage was </a:t>
            </a:r>
            <a:r>
              <a:rPr lang="en-IE" sz="3200" b="1" i="1" dirty="0" smtClean="0">
                <a:latin typeface="Comic Sans MS" pitchFamily="66" charset="0"/>
                <a:cs typeface="Arial" pitchFamily="34" charset="0"/>
              </a:rPr>
              <a:t>wound</a:t>
            </a:r>
            <a:r>
              <a:rPr lang="en-IE" sz="3200" i="1" dirty="0" smtClean="0">
                <a:latin typeface="Comic Sans MS" pitchFamily="66" charset="0"/>
                <a:cs typeface="Arial" pitchFamily="34" charset="0"/>
              </a:rPr>
              <a:t> around the </a:t>
            </a:r>
            <a:r>
              <a:rPr lang="en-IE" sz="3200" b="1" i="1" dirty="0" smtClean="0">
                <a:latin typeface="Comic Sans MS" pitchFamily="66" charset="0"/>
                <a:cs typeface="Arial" pitchFamily="34" charset="0"/>
              </a:rPr>
              <a:t>wound</a:t>
            </a:r>
            <a:r>
              <a:rPr lang="en-IE" sz="3200" b="1" i="1" dirty="0" smtClean="0">
                <a:latin typeface="Comic Sans MS" pitchFamily="66" charset="0"/>
                <a:cs typeface="Arial" pitchFamily="34" charset="0"/>
              </a:rPr>
              <a:t>.</a:t>
            </a:r>
          </a:p>
          <a:p>
            <a:r>
              <a:rPr lang="en-IE" sz="3200" dirty="0" smtClean="0">
                <a:latin typeface="Comic Sans MS" pitchFamily="66" charset="0"/>
                <a:cs typeface="Arial" pitchFamily="34" charset="0"/>
              </a:rPr>
              <a:t>Putting the stress on the correct place in a word can totally change its meaning – </a:t>
            </a:r>
            <a:r>
              <a:rPr lang="en-IE" sz="3200" i="1" dirty="0" smtClean="0">
                <a:latin typeface="Comic Sans MS" pitchFamily="66" charset="0"/>
                <a:cs typeface="Arial" pitchFamily="34" charset="0"/>
              </a:rPr>
              <a:t>invalid, object, </a:t>
            </a:r>
            <a:r>
              <a:rPr lang="en-IE" sz="3200" i="1" dirty="0" smtClean="0">
                <a:latin typeface="Comic Sans MS" pitchFamily="66" charset="0"/>
                <a:cs typeface="Arial" pitchFamily="34" charset="0"/>
              </a:rPr>
              <a:t>permit</a:t>
            </a:r>
            <a:endParaRPr lang="en-IE" sz="3200" b="1" i="1" dirty="0" smtClean="0">
              <a:latin typeface="Comic Sans MS" pitchFamily="66" charset="0"/>
              <a:cs typeface="Arial" pitchFamily="34" charset="0"/>
            </a:endParaRPr>
          </a:p>
          <a:p>
            <a:pPr>
              <a:lnSpc>
                <a:spcPct val="110000"/>
              </a:lnSpc>
            </a:pPr>
            <a:r>
              <a:rPr lang="en-IE" sz="3200" dirty="0" smtClean="0">
                <a:latin typeface="Comic Sans MS" pitchFamily="66" charset="0"/>
                <a:cs typeface="Arial" pitchFamily="34" charset="0"/>
              </a:rPr>
              <a:t>Putting </a:t>
            </a:r>
            <a:r>
              <a:rPr lang="en-IE" sz="3200" dirty="0" smtClean="0">
                <a:latin typeface="Comic Sans MS" pitchFamily="66" charset="0"/>
                <a:cs typeface="Arial" pitchFamily="34" charset="0"/>
              </a:rPr>
              <a:t>the emphasis in the correct place in a sentence can have an effect</a:t>
            </a:r>
          </a:p>
          <a:p>
            <a:pPr>
              <a:lnSpc>
                <a:spcPct val="110000"/>
              </a:lnSpc>
              <a:buNone/>
            </a:pPr>
            <a:r>
              <a:rPr lang="en-IE" sz="3200" dirty="0" smtClean="0">
                <a:latin typeface="Comic Sans MS" pitchFamily="66" charset="0"/>
                <a:cs typeface="Arial" pitchFamily="34" charset="0"/>
              </a:rPr>
              <a:t> – </a:t>
            </a:r>
            <a:r>
              <a:rPr lang="en-IE" sz="3200" i="1" dirty="0" smtClean="0">
                <a:latin typeface="Comic Sans MS" pitchFamily="66" charset="0"/>
                <a:cs typeface="Arial" pitchFamily="34" charset="0"/>
              </a:rPr>
              <a:t>Because of the rain, there was no body at the funeral.</a:t>
            </a:r>
          </a:p>
          <a:p>
            <a:pPr>
              <a:buNone/>
            </a:pPr>
            <a:endParaRPr lang="en-IE" dirty="0"/>
          </a:p>
        </p:txBody>
      </p:sp>
      <p:sp>
        <p:nvSpPr>
          <p:cNvPr id="3" name="Title 2"/>
          <p:cNvSpPr>
            <a:spLocks noGrp="1"/>
          </p:cNvSpPr>
          <p:nvPr>
            <p:ph type="title"/>
          </p:nvPr>
        </p:nvSpPr>
        <p:spPr/>
        <p:txBody>
          <a:bodyPr>
            <a:normAutofit fontScale="90000"/>
          </a:bodyPr>
          <a:lstStyle/>
          <a:p>
            <a:pPr algn="ctr"/>
            <a:r>
              <a:rPr lang="en-IE" dirty="0" smtClean="0">
                <a:solidFill>
                  <a:schemeClr val="accent2">
                    <a:lumMod val="60000"/>
                    <a:lumOff val="40000"/>
                  </a:schemeClr>
                </a:solidFill>
                <a:latin typeface="Comic Sans MS" pitchFamily="66" charset="0"/>
              </a:rPr>
              <a:t>What makes reading such a complex task?</a:t>
            </a:r>
            <a:endParaRPr lang="en-IE" dirty="0">
              <a:solidFill>
                <a:schemeClr val="accent2">
                  <a:lumMod val="60000"/>
                  <a:lumOff val="40000"/>
                </a:schemeClr>
              </a:solidFill>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13</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10000"/>
              </a:lnSpc>
            </a:pPr>
            <a:r>
              <a:rPr lang="en-IE" sz="3500" dirty="0" smtClean="0">
                <a:latin typeface="Comic Sans MS" pitchFamily="66" charset="0"/>
                <a:cs typeface="Arial" pitchFamily="34" charset="0"/>
              </a:rPr>
              <a:t>The context in which a word appears is very important for its meaning. </a:t>
            </a:r>
            <a:r>
              <a:rPr lang="en-IE" sz="3500" i="1" dirty="0" smtClean="0">
                <a:latin typeface="Comic Sans MS" pitchFamily="66" charset="0"/>
                <a:cs typeface="Arial" pitchFamily="34" charset="0"/>
              </a:rPr>
              <a:t>Wind</a:t>
            </a:r>
            <a:r>
              <a:rPr lang="en-IE" sz="3500" dirty="0" smtClean="0">
                <a:latin typeface="Comic Sans MS" pitchFamily="66" charset="0"/>
                <a:cs typeface="Arial" pitchFamily="34" charset="0"/>
              </a:rPr>
              <a:t> and </a:t>
            </a:r>
            <a:r>
              <a:rPr lang="en-IE" sz="3500" i="1" dirty="0" smtClean="0">
                <a:latin typeface="Comic Sans MS" pitchFamily="66" charset="0"/>
                <a:cs typeface="Arial" pitchFamily="34" charset="0"/>
              </a:rPr>
              <a:t>close</a:t>
            </a:r>
            <a:r>
              <a:rPr lang="en-IE" sz="3500" dirty="0" smtClean="0">
                <a:latin typeface="Comic Sans MS" pitchFamily="66" charset="0"/>
                <a:cs typeface="Arial" pitchFamily="34" charset="0"/>
              </a:rPr>
              <a:t> can mean very different things!</a:t>
            </a:r>
          </a:p>
          <a:p>
            <a:pPr>
              <a:lnSpc>
                <a:spcPct val="110000"/>
              </a:lnSpc>
              <a:buNone/>
            </a:pPr>
            <a:endParaRPr lang="en-IE" sz="3500" dirty="0" smtClean="0">
              <a:latin typeface="Comic Sans MS" pitchFamily="66" charset="0"/>
              <a:cs typeface="Arial" pitchFamily="34" charset="0"/>
            </a:endParaRPr>
          </a:p>
          <a:p>
            <a:pPr>
              <a:lnSpc>
                <a:spcPct val="110000"/>
              </a:lnSpc>
            </a:pPr>
            <a:endParaRPr lang="en-IE" sz="2800" dirty="0" smtClean="0">
              <a:latin typeface="Comic Sans MS" pitchFamily="66" charset="0"/>
              <a:cs typeface="Arial" pitchFamily="34" charset="0"/>
            </a:endParaRPr>
          </a:p>
          <a:p>
            <a:pPr lvl="1">
              <a:buNone/>
            </a:pPr>
            <a:r>
              <a:rPr lang="en-IE" sz="2600" i="1" dirty="0" smtClean="0">
                <a:solidFill>
                  <a:srgbClr val="FF0000"/>
                </a:solidFill>
                <a:latin typeface="Comic Sans MS" pitchFamily="66" charset="0"/>
              </a:rPr>
              <a:t>You also need to pay attention to your learner’s spoken vocabulary – it’s much harder to learn words you don’t use</a:t>
            </a:r>
            <a:endParaRPr lang="en-GB" sz="2600" i="1" dirty="0" smtClean="0">
              <a:solidFill>
                <a:srgbClr val="FF0000"/>
              </a:solidFill>
              <a:latin typeface="Comic Sans MS" pitchFamily="66" charset="0"/>
            </a:endParaRPr>
          </a:p>
          <a:p>
            <a:endParaRPr lang="en-IE" dirty="0"/>
          </a:p>
        </p:txBody>
      </p:sp>
      <p:sp>
        <p:nvSpPr>
          <p:cNvPr id="3" name="Title 2"/>
          <p:cNvSpPr>
            <a:spLocks noGrp="1"/>
          </p:cNvSpPr>
          <p:nvPr>
            <p:ph type="title"/>
          </p:nvPr>
        </p:nvSpPr>
        <p:spPr/>
        <p:txBody>
          <a:bodyPr>
            <a:normAutofit fontScale="90000"/>
          </a:bodyPr>
          <a:lstStyle/>
          <a:p>
            <a:pPr algn="ctr"/>
            <a:r>
              <a:rPr lang="en-IE" dirty="0" smtClean="0">
                <a:solidFill>
                  <a:schemeClr val="accent2">
                    <a:lumMod val="60000"/>
                    <a:lumOff val="40000"/>
                  </a:schemeClr>
                </a:solidFill>
                <a:latin typeface="Comic Sans MS" pitchFamily="66" charset="0"/>
              </a:rPr>
              <a:t>What makes reading such a complex task?</a:t>
            </a:r>
            <a:endParaRPr lang="en-IE" dirty="0">
              <a:solidFill>
                <a:schemeClr val="accent2">
                  <a:lumMod val="60000"/>
                  <a:lumOff val="40000"/>
                </a:schemeClr>
              </a:solidFill>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14</a:t>
            </a:fld>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Autofit/>
          </a:bodyPr>
          <a:lstStyle/>
          <a:p>
            <a:pPr>
              <a:lnSpc>
                <a:spcPct val="110000"/>
              </a:lnSpc>
            </a:pPr>
            <a:r>
              <a:rPr lang="en-IE" sz="3000" dirty="0" smtClean="0">
                <a:latin typeface="Comic Sans MS" pitchFamily="66" charset="0"/>
                <a:cs typeface="Arial" pitchFamily="34" charset="0"/>
              </a:rPr>
              <a:t>Discuss with your learner what he/she reads and which aspects of reading they find easy/difficult. Check what reading they would like to be able to do and why. </a:t>
            </a:r>
          </a:p>
          <a:p>
            <a:pPr>
              <a:lnSpc>
                <a:spcPct val="110000"/>
              </a:lnSpc>
            </a:pPr>
            <a:endParaRPr lang="en-IE" sz="3000" dirty="0" smtClean="0">
              <a:latin typeface="Comic Sans MS" pitchFamily="66" charset="0"/>
              <a:cs typeface="Arial" pitchFamily="34" charset="0"/>
            </a:endParaRPr>
          </a:p>
          <a:p>
            <a:pPr>
              <a:lnSpc>
                <a:spcPct val="110000"/>
              </a:lnSpc>
            </a:pPr>
            <a:r>
              <a:rPr lang="en-IE" sz="3000" dirty="0" smtClean="0">
                <a:latin typeface="Comic Sans MS" pitchFamily="66" charset="0"/>
                <a:cs typeface="Arial" pitchFamily="34" charset="0"/>
              </a:rPr>
              <a:t>Ask your learner to choose something to read, or bring something in and read it to you. Treat this as a Paired Reading exercise – only give as much help as is needed. </a:t>
            </a:r>
          </a:p>
        </p:txBody>
      </p:sp>
      <p:sp>
        <p:nvSpPr>
          <p:cNvPr id="3" name="Title 2"/>
          <p:cNvSpPr>
            <a:spLocks noGrp="1"/>
          </p:cNvSpPr>
          <p:nvPr>
            <p:ph type="title"/>
          </p:nvPr>
        </p:nvSpPr>
        <p:spPr/>
        <p:txBody>
          <a:bodyPr>
            <a:normAutofit fontScale="90000"/>
          </a:bodyPr>
          <a:lstStyle/>
          <a:p>
            <a:pPr algn="ctr"/>
            <a:r>
              <a:rPr lang="en-IE" dirty="0" smtClean="0">
                <a:solidFill>
                  <a:srgbClr val="00B050"/>
                </a:solidFill>
                <a:latin typeface="Comic Sans MS" pitchFamily="66" charset="0"/>
              </a:rPr>
              <a:t>So where do I start </a:t>
            </a:r>
            <a:br>
              <a:rPr lang="en-IE" dirty="0" smtClean="0">
                <a:solidFill>
                  <a:srgbClr val="00B050"/>
                </a:solidFill>
                <a:latin typeface="Comic Sans MS" pitchFamily="66" charset="0"/>
              </a:rPr>
            </a:br>
            <a:r>
              <a:rPr lang="en-IE" dirty="0" smtClean="0">
                <a:solidFill>
                  <a:srgbClr val="00B050"/>
                </a:solidFill>
                <a:latin typeface="Comic Sans MS" pitchFamily="66" charset="0"/>
              </a:rPr>
              <a:t>to extend reading skills?</a:t>
            </a:r>
            <a:endParaRPr lang="en-GB" dirty="0">
              <a:solidFill>
                <a:srgbClr val="00B050"/>
              </a:solidFill>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15</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lstStyle/>
          <a:p>
            <a:pPr>
              <a:buNone/>
            </a:pPr>
            <a:endParaRPr lang="en-IE" sz="4400" dirty="0" smtClean="0">
              <a:latin typeface="Comic Sans MS" pitchFamily="66" charset="0"/>
            </a:endParaRPr>
          </a:p>
          <a:p>
            <a:pPr algn="ctr">
              <a:buNone/>
            </a:pPr>
            <a:r>
              <a:rPr lang="en-IE" sz="6000" dirty="0" smtClean="0">
                <a:latin typeface="Comic Sans MS" pitchFamily="66" charset="0"/>
              </a:rPr>
              <a:t>Learners may be beginner readers but they are not beginner thinkers.</a:t>
            </a:r>
          </a:p>
          <a:p>
            <a:pPr>
              <a:buFont typeface="Arial" pitchFamily="34" charset="0"/>
              <a:buChar char="•"/>
            </a:pPr>
            <a:endParaRPr lang="en-IE" dirty="0" smtClean="0"/>
          </a:p>
          <a:p>
            <a:pPr>
              <a:buFont typeface="Arial" pitchFamily="34" charset="0"/>
              <a:buChar char="•"/>
            </a:pPr>
            <a:endParaRPr lang="en-IE" dirty="0" smtClean="0"/>
          </a:p>
          <a:p>
            <a:pPr>
              <a:buFont typeface="Arial" pitchFamily="34" charset="0"/>
              <a:buChar char="•"/>
            </a:pPr>
            <a:endParaRPr lang="en-IE" dirty="0"/>
          </a:p>
        </p:txBody>
      </p:sp>
      <p:sp>
        <p:nvSpPr>
          <p:cNvPr id="3" name="Title 2"/>
          <p:cNvSpPr>
            <a:spLocks noGrp="1"/>
          </p:cNvSpPr>
          <p:nvPr>
            <p:ph type="title"/>
          </p:nvPr>
        </p:nvSpPr>
        <p:spPr>
          <a:xfrm>
            <a:off x="457200" y="274638"/>
            <a:ext cx="8229600" cy="562074"/>
          </a:xfrm>
        </p:spPr>
        <p:txBody>
          <a:bodyPr>
            <a:normAutofit fontScale="90000"/>
          </a:bodyPr>
          <a:lstStyle/>
          <a:p>
            <a:pPr algn="ctr"/>
            <a:endParaRPr lang="en-IE" dirty="0">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16</a:t>
            </a:fld>
            <a:endParaRPr lang="en-GB" dirty="0"/>
          </a:p>
        </p:txBody>
      </p:sp>
      <p:pic>
        <p:nvPicPr>
          <p:cNvPr id="2052" name="Picture 4" descr="C:\Users\office\AppData\Local\Microsoft\Windows\Temporary Internet Files\Content.IE5\FDRO9AY8\MC900434389[1].wmf"/>
          <p:cNvPicPr>
            <a:picLocks noChangeAspect="1" noChangeArrowheads="1"/>
          </p:cNvPicPr>
          <p:nvPr/>
        </p:nvPicPr>
        <p:blipFill>
          <a:blip r:embed="rId2" cstate="print"/>
          <a:srcRect/>
          <a:stretch>
            <a:fillRect/>
          </a:stretch>
        </p:blipFill>
        <p:spPr bwMode="auto">
          <a:xfrm>
            <a:off x="7661372" y="4653136"/>
            <a:ext cx="1069456" cy="168580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383062"/>
          </a:xfrm>
        </p:spPr>
        <p:txBody>
          <a:bodyPr>
            <a:normAutofit/>
          </a:bodyPr>
          <a:lstStyle/>
          <a:p>
            <a:pPr algn="ctr">
              <a:buNone/>
            </a:pPr>
            <a:r>
              <a:rPr lang="en-IE" sz="3600" b="1" dirty="0" smtClean="0">
                <a:latin typeface="Comic Sans MS" pitchFamily="66" charset="0"/>
              </a:rPr>
              <a:t>Areas </a:t>
            </a:r>
            <a:r>
              <a:rPr lang="en-IE" sz="3600" b="1" dirty="0" smtClean="0">
                <a:latin typeface="Comic Sans MS" pitchFamily="66" charset="0"/>
              </a:rPr>
              <a:t>you </a:t>
            </a:r>
            <a:r>
              <a:rPr lang="en-IE" sz="3600" b="1" dirty="0" smtClean="0">
                <a:latin typeface="Comic Sans MS" pitchFamily="66" charset="0"/>
              </a:rPr>
              <a:t>might work on together</a:t>
            </a:r>
            <a:r>
              <a:rPr lang="en-IE" sz="3600" dirty="0" smtClean="0">
                <a:latin typeface="Comic Sans MS" pitchFamily="66" charset="0"/>
              </a:rPr>
              <a:t>: </a:t>
            </a:r>
          </a:p>
          <a:p>
            <a:endParaRPr lang="en-IE" sz="2400" dirty="0" smtClean="0">
              <a:latin typeface="Comic Sans MS" pitchFamily="66" charset="0"/>
            </a:endParaRPr>
          </a:p>
          <a:p>
            <a:pPr marL="722313" lvl="4" indent="-457200">
              <a:buFont typeface="Wingdings" pitchFamily="2" charset="2"/>
              <a:buChar char="§"/>
            </a:pPr>
            <a:r>
              <a:rPr lang="en-IE" sz="3200" dirty="0" smtClean="0">
                <a:latin typeface="Comic Sans MS" pitchFamily="66" charset="0"/>
              </a:rPr>
              <a:t>Using context clues</a:t>
            </a:r>
          </a:p>
          <a:p>
            <a:pPr marL="722313" lvl="4" indent="-457200">
              <a:buFont typeface="Wingdings" pitchFamily="2" charset="2"/>
              <a:buChar char="§"/>
            </a:pPr>
            <a:r>
              <a:rPr lang="en-IE" sz="3200" dirty="0" smtClean="0">
                <a:latin typeface="Comic Sans MS" pitchFamily="66" charset="0"/>
              </a:rPr>
              <a:t>Dealing with punctuation when reading</a:t>
            </a:r>
          </a:p>
          <a:p>
            <a:pPr marL="722313" lvl="4" indent="-457200">
              <a:buFont typeface="Wingdings" pitchFamily="2" charset="2"/>
              <a:buChar char="§"/>
            </a:pPr>
            <a:r>
              <a:rPr lang="en-IE" sz="3200" dirty="0" smtClean="0">
                <a:latin typeface="Comic Sans MS" pitchFamily="66" charset="0"/>
              </a:rPr>
              <a:t>Sequencing</a:t>
            </a:r>
          </a:p>
          <a:p>
            <a:pPr marL="722313" lvl="4" indent="-457200">
              <a:buFont typeface="Wingdings" pitchFamily="2" charset="2"/>
              <a:buChar char="§"/>
            </a:pPr>
            <a:r>
              <a:rPr lang="en-IE" sz="3200" dirty="0" smtClean="0">
                <a:latin typeface="Comic Sans MS" pitchFamily="66" charset="0"/>
              </a:rPr>
              <a:t>Prediction skills</a:t>
            </a:r>
          </a:p>
          <a:p>
            <a:pPr marL="722313" lvl="4" indent="-457200">
              <a:buFont typeface="Wingdings" pitchFamily="2" charset="2"/>
              <a:buChar char="§"/>
            </a:pPr>
            <a:r>
              <a:rPr lang="en-IE" sz="3200" dirty="0" smtClean="0">
                <a:latin typeface="Comic Sans MS" pitchFamily="66" charset="0"/>
              </a:rPr>
              <a:t>Word endings</a:t>
            </a:r>
          </a:p>
          <a:p>
            <a:pPr marL="722313" lvl="4" indent="-457200">
              <a:buFont typeface="Wingdings" pitchFamily="2" charset="2"/>
              <a:buChar char="§"/>
            </a:pPr>
            <a:r>
              <a:rPr lang="en-IE" sz="3200" dirty="0" smtClean="0">
                <a:latin typeface="Comic Sans MS" pitchFamily="66" charset="0"/>
              </a:rPr>
              <a:t>Plurals</a:t>
            </a:r>
          </a:p>
          <a:p>
            <a:pPr marL="722313" lvl="4" indent="-457200">
              <a:buFont typeface="Wingdings" pitchFamily="2" charset="2"/>
              <a:buChar char="§"/>
            </a:pPr>
            <a:r>
              <a:rPr lang="en-IE" sz="3200" dirty="0" smtClean="0">
                <a:latin typeface="Comic Sans MS" pitchFamily="66" charset="0"/>
              </a:rPr>
              <a:t>Phonics skills – e.g. the pronunciation of vowel sounds or word endings</a:t>
            </a:r>
            <a:endParaRPr lang="en-GB" sz="3200" dirty="0">
              <a:latin typeface="Comic Sans MS" pitchFamily="66" charset="0"/>
            </a:endParaRPr>
          </a:p>
        </p:txBody>
      </p:sp>
      <p:sp>
        <p:nvSpPr>
          <p:cNvPr id="3" name="Slide Number Placeholder 2"/>
          <p:cNvSpPr>
            <a:spLocks noGrp="1"/>
          </p:cNvSpPr>
          <p:nvPr>
            <p:ph type="sldNum" sz="quarter" idx="12"/>
          </p:nvPr>
        </p:nvSpPr>
        <p:spPr/>
        <p:txBody>
          <a:bodyPr/>
          <a:lstStyle/>
          <a:p>
            <a:fld id="{B06F5823-C588-4ED7-A750-001E37612470}" type="slidenum">
              <a:rPr lang="en-GB" smtClean="0"/>
              <a:pPr/>
              <a:t>17</a:t>
            </a:fld>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256584"/>
          </a:xfrm>
        </p:spPr>
        <p:txBody>
          <a:bodyPr>
            <a:normAutofit lnSpcReduction="10000"/>
          </a:bodyPr>
          <a:lstStyle/>
          <a:p>
            <a:r>
              <a:rPr lang="en-IE" sz="3200" dirty="0" smtClean="0">
                <a:latin typeface="Comic Sans MS" pitchFamily="66" charset="0"/>
              </a:rPr>
              <a:t>Reading for enjoyment</a:t>
            </a:r>
          </a:p>
          <a:p>
            <a:r>
              <a:rPr lang="en-IE" sz="3200" dirty="0" smtClean="0">
                <a:latin typeface="Comic Sans MS" pitchFamily="66" charset="0"/>
              </a:rPr>
              <a:t>Skimming</a:t>
            </a:r>
          </a:p>
          <a:p>
            <a:r>
              <a:rPr lang="en-IE" sz="3200" dirty="0" smtClean="0">
                <a:latin typeface="Comic Sans MS" pitchFamily="66" charset="0"/>
              </a:rPr>
              <a:t>Scanning</a:t>
            </a:r>
          </a:p>
          <a:p>
            <a:r>
              <a:rPr lang="en-IE" sz="3200" dirty="0" smtClean="0">
                <a:latin typeface="Comic Sans MS" pitchFamily="66" charset="0"/>
              </a:rPr>
              <a:t>Proof reading</a:t>
            </a:r>
          </a:p>
          <a:p>
            <a:r>
              <a:rPr lang="en-IE" sz="3200" dirty="0" smtClean="0">
                <a:latin typeface="Comic Sans MS" pitchFamily="66" charset="0"/>
              </a:rPr>
              <a:t>Reading for information – reference books, or the Internet</a:t>
            </a:r>
          </a:p>
          <a:p>
            <a:r>
              <a:rPr lang="en-IE" sz="3200" dirty="0" smtClean="0">
                <a:latin typeface="Comic Sans MS" pitchFamily="66" charset="0"/>
              </a:rPr>
              <a:t>Critical reading</a:t>
            </a:r>
          </a:p>
          <a:p>
            <a:endParaRPr lang="en-IE" sz="3200" dirty="0" smtClean="0">
              <a:latin typeface="Comic Sans MS" pitchFamily="66" charset="0"/>
            </a:endParaRPr>
          </a:p>
          <a:p>
            <a:pPr lvl="0" algn="ctr">
              <a:buClr>
                <a:srgbClr val="2DA2BF"/>
              </a:buClr>
              <a:buNone/>
            </a:pPr>
            <a:r>
              <a:rPr lang="en-IE" sz="2800" dirty="0" smtClean="0">
                <a:solidFill>
                  <a:srgbClr val="FF0000"/>
                </a:solidFill>
                <a:latin typeface="Comic Sans MS" pitchFamily="66" charset="0"/>
              </a:rPr>
              <a:t>The goal is reading for meaning – so it’s important to check comprehension. How do we do that? </a:t>
            </a:r>
            <a:endParaRPr lang="en-IE" sz="2800" dirty="0" smtClean="0">
              <a:solidFill>
                <a:prstClr val="black"/>
              </a:solidFill>
              <a:latin typeface="Comic Sans MS" pitchFamily="66" charset="0"/>
            </a:endParaRPr>
          </a:p>
          <a:p>
            <a:endParaRPr lang="en-GB" sz="3200" dirty="0">
              <a:latin typeface="Comic Sans MS" pitchFamily="66" charset="0"/>
            </a:endParaRPr>
          </a:p>
        </p:txBody>
      </p:sp>
      <p:sp>
        <p:nvSpPr>
          <p:cNvPr id="3" name="Title 2"/>
          <p:cNvSpPr>
            <a:spLocks noGrp="1"/>
          </p:cNvSpPr>
          <p:nvPr>
            <p:ph type="title"/>
          </p:nvPr>
        </p:nvSpPr>
        <p:spPr>
          <a:xfrm>
            <a:off x="395536" y="0"/>
            <a:ext cx="8229600" cy="1143000"/>
          </a:xfrm>
        </p:spPr>
        <p:txBody>
          <a:bodyPr>
            <a:normAutofit/>
          </a:bodyPr>
          <a:lstStyle/>
          <a:p>
            <a:r>
              <a:rPr lang="en-IE" dirty="0" smtClean="0">
                <a:solidFill>
                  <a:srgbClr val="7030A0"/>
                </a:solidFill>
                <a:latin typeface="Comic Sans MS" pitchFamily="66" charset="0"/>
              </a:rPr>
              <a:t>Reading for different purposes</a:t>
            </a:r>
            <a:endParaRPr lang="en-GB" dirty="0">
              <a:solidFill>
                <a:srgbClr val="7030A0"/>
              </a:solidFill>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18</a:t>
            </a:fld>
            <a:endParaRPr lang="en-GB" dirty="0"/>
          </a:p>
        </p:txBody>
      </p:sp>
      <p:pic>
        <p:nvPicPr>
          <p:cNvPr id="3074" name="Picture 2" descr="C:\Users\office\AppData\Local\Microsoft\Windows\Temporary Internet Files\Content.IE5\1JNZG2PT\MC900442030[1].wmf"/>
          <p:cNvPicPr>
            <a:picLocks noChangeAspect="1" noChangeArrowheads="1"/>
          </p:cNvPicPr>
          <p:nvPr/>
        </p:nvPicPr>
        <p:blipFill>
          <a:blip r:embed="rId2" cstate="print"/>
          <a:srcRect/>
          <a:stretch>
            <a:fillRect/>
          </a:stretch>
        </p:blipFill>
        <p:spPr bwMode="auto">
          <a:xfrm>
            <a:off x="6876257" y="1556792"/>
            <a:ext cx="1008112" cy="114984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a:bodyPr>
          <a:lstStyle/>
          <a:p>
            <a:pPr algn="ctr">
              <a:buNone/>
            </a:pPr>
            <a:r>
              <a:rPr lang="en-IE" sz="5400" dirty="0" smtClean="0">
                <a:solidFill>
                  <a:srgbClr val="00B050"/>
                </a:solidFill>
                <a:latin typeface="Comic Sans MS" pitchFamily="66" charset="0"/>
              </a:rPr>
              <a:t>Remember the goal?</a:t>
            </a:r>
          </a:p>
          <a:p>
            <a:pPr algn="ctr"/>
            <a:endParaRPr lang="en-IE" sz="3200" dirty="0" smtClean="0">
              <a:solidFill>
                <a:srgbClr val="00B050"/>
              </a:solidFill>
              <a:latin typeface="Comic Sans MS" pitchFamily="66" charset="0"/>
            </a:endParaRPr>
          </a:p>
          <a:p>
            <a:pPr algn="ctr">
              <a:buNone/>
            </a:pPr>
            <a:r>
              <a:rPr lang="en-IE" sz="5400" dirty="0" smtClean="0">
                <a:solidFill>
                  <a:schemeClr val="accent3"/>
                </a:solidFill>
                <a:latin typeface="Comic Sans MS" pitchFamily="66" charset="0"/>
              </a:rPr>
              <a:t>Reading for Meaning</a:t>
            </a:r>
          </a:p>
          <a:p>
            <a:pPr algn="ctr">
              <a:buNone/>
            </a:pPr>
            <a:endParaRPr lang="en-IE" sz="5400" dirty="0" smtClean="0">
              <a:solidFill>
                <a:srgbClr val="00B050"/>
              </a:solidFill>
              <a:latin typeface="Comic Sans MS" pitchFamily="66" charset="0"/>
            </a:endParaRPr>
          </a:p>
          <a:p>
            <a:pPr algn="ctr">
              <a:buNone/>
            </a:pPr>
            <a:r>
              <a:rPr lang="en-IE" sz="4000" dirty="0" smtClean="0">
                <a:solidFill>
                  <a:srgbClr val="FF0000"/>
                </a:solidFill>
                <a:latin typeface="Comic Sans MS" pitchFamily="66" charset="0"/>
              </a:rPr>
              <a:t>But </a:t>
            </a:r>
            <a:r>
              <a:rPr lang="en-IE" sz="4000" dirty="0" smtClean="0">
                <a:solidFill>
                  <a:srgbClr val="FF0000"/>
                </a:solidFill>
                <a:latin typeface="Comic Sans MS" pitchFamily="66" charset="0"/>
              </a:rPr>
              <a:t>don’t assume that reading equals understanding.</a:t>
            </a:r>
          </a:p>
          <a:p>
            <a:pPr>
              <a:buNone/>
            </a:pPr>
            <a:endParaRPr lang="en-IE" sz="4400" dirty="0" smtClean="0">
              <a:solidFill>
                <a:srgbClr val="00B050"/>
              </a:solidFill>
              <a:latin typeface="Comic Sans MS" pitchFamily="66" charset="0"/>
            </a:endParaRPr>
          </a:p>
        </p:txBody>
      </p:sp>
      <p:sp>
        <p:nvSpPr>
          <p:cNvPr id="3" name="Title 2"/>
          <p:cNvSpPr>
            <a:spLocks noGrp="1"/>
          </p:cNvSpPr>
          <p:nvPr>
            <p:ph type="title"/>
          </p:nvPr>
        </p:nvSpPr>
        <p:spPr>
          <a:xfrm>
            <a:off x="457200" y="274638"/>
            <a:ext cx="8229600" cy="490066"/>
          </a:xfrm>
        </p:spPr>
        <p:txBody>
          <a:bodyPr>
            <a:normAutofit fontScale="90000"/>
          </a:bodyPr>
          <a:lstStyle/>
          <a:p>
            <a:endParaRPr lang="en-IE" dirty="0"/>
          </a:p>
        </p:txBody>
      </p:sp>
      <p:sp>
        <p:nvSpPr>
          <p:cNvPr id="4" name="Slide Number Placeholder 3"/>
          <p:cNvSpPr>
            <a:spLocks noGrp="1"/>
          </p:cNvSpPr>
          <p:nvPr>
            <p:ph type="sldNum" sz="quarter" idx="12"/>
          </p:nvPr>
        </p:nvSpPr>
        <p:spPr/>
        <p:txBody>
          <a:bodyPr/>
          <a:lstStyle/>
          <a:p>
            <a:fld id="{B06F5823-C588-4ED7-A750-001E37612470}" type="slidenum">
              <a:rPr lang="en-GB" smtClean="0"/>
              <a:pPr/>
              <a:t>19</a:t>
            </a:fld>
            <a:endParaRPr lang="en-GB" dirty="0"/>
          </a:p>
        </p:txBody>
      </p:sp>
      <p:pic>
        <p:nvPicPr>
          <p:cNvPr id="4098" name="Picture 2" descr="C:\Users\office\AppData\Local\Microsoft\Windows\Temporary Internet Files\Content.IE5\CTBU4QWW\MC900390848[1].wmf"/>
          <p:cNvPicPr>
            <a:picLocks noChangeAspect="1" noChangeArrowheads="1"/>
          </p:cNvPicPr>
          <p:nvPr/>
        </p:nvPicPr>
        <p:blipFill>
          <a:blip r:embed="rId2" cstate="print"/>
          <a:srcRect/>
          <a:stretch>
            <a:fillRect/>
          </a:stretch>
        </p:blipFill>
        <p:spPr bwMode="auto">
          <a:xfrm>
            <a:off x="3923928" y="3284984"/>
            <a:ext cx="1093848" cy="113201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84576"/>
          </a:xfrm>
        </p:spPr>
        <p:txBody>
          <a:bodyPr>
            <a:normAutofit fontScale="92500"/>
          </a:bodyPr>
          <a:lstStyle/>
          <a:p>
            <a:pPr>
              <a:buNone/>
            </a:pPr>
            <a:r>
              <a:rPr lang="en-IE" sz="4000" dirty="0" err="1" smtClean="0">
                <a:latin typeface="Comic Sans MS" pitchFamily="66" charset="0"/>
              </a:rPr>
              <a:t>Accocdrnig</a:t>
            </a:r>
            <a:r>
              <a:rPr lang="en-IE" sz="4000" dirty="0" smtClean="0">
                <a:latin typeface="Comic Sans MS" pitchFamily="66" charset="0"/>
              </a:rPr>
              <a:t> to an </a:t>
            </a:r>
            <a:r>
              <a:rPr lang="en-IE" sz="4000" dirty="0" err="1" smtClean="0">
                <a:latin typeface="Comic Sans MS" pitchFamily="66" charset="0"/>
              </a:rPr>
              <a:t>elgnsih</a:t>
            </a:r>
            <a:r>
              <a:rPr lang="en-IE" sz="4000" dirty="0" smtClean="0">
                <a:latin typeface="Comic Sans MS" pitchFamily="66" charset="0"/>
              </a:rPr>
              <a:t> </a:t>
            </a:r>
            <a:r>
              <a:rPr lang="en-IE" sz="4000" dirty="0" err="1" smtClean="0">
                <a:latin typeface="Comic Sans MS" pitchFamily="66" charset="0"/>
              </a:rPr>
              <a:t>unviesitry</a:t>
            </a:r>
            <a:r>
              <a:rPr lang="en-IE" sz="4000" dirty="0" smtClean="0">
                <a:latin typeface="Comic Sans MS" pitchFamily="66" charset="0"/>
              </a:rPr>
              <a:t> study the order of letters in a word </a:t>
            </a:r>
            <a:r>
              <a:rPr lang="en-IE" sz="4000" dirty="0" err="1" smtClean="0">
                <a:latin typeface="Comic Sans MS" pitchFamily="66" charset="0"/>
              </a:rPr>
              <a:t>dosen’t</a:t>
            </a:r>
            <a:r>
              <a:rPr lang="en-IE" sz="4000" dirty="0" smtClean="0">
                <a:latin typeface="Comic Sans MS" pitchFamily="66" charset="0"/>
              </a:rPr>
              <a:t> </a:t>
            </a:r>
            <a:r>
              <a:rPr lang="en-IE" sz="4000" dirty="0" err="1" smtClean="0">
                <a:latin typeface="Comic Sans MS" pitchFamily="66" charset="0"/>
              </a:rPr>
              <a:t>mattaer</a:t>
            </a:r>
            <a:r>
              <a:rPr lang="en-IE" sz="4000" dirty="0" smtClean="0">
                <a:latin typeface="Comic Sans MS" pitchFamily="66" charset="0"/>
              </a:rPr>
              <a:t>, the only thing </a:t>
            </a:r>
            <a:r>
              <a:rPr lang="en-IE" sz="4000" dirty="0" err="1" smtClean="0">
                <a:latin typeface="Comic Sans MS" pitchFamily="66" charset="0"/>
              </a:rPr>
              <a:t>thta’s</a:t>
            </a:r>
            <a:r>
              <a:rPr lang="en-IE" sz="4000" dirty="0" smtClean="0">
                <a:latin typeface="Comic Sans MS" pitchFamily="66" charset="0"/>
              </a:rPr>
              <a:t> </a:t>
            </a:r>
            <a:r>
              <a:rPr lang="en-IE" sz="4000" dirty="0" err="1" smtClean="0">
                <a:latin typeface="Comic Sans MS" pitchFamily="66" charset="0"/>
              </a:rPr>
              <a:t>iopmrantt</a:t>
            </a:r>
            <a:r>
              <a:rPr lang="en-IE" sz="4000" dirty="0" smtClean="0">
                <a:latin typeface="Comic Sans MS" pitchFamily="66" charset="0"/>
              </a:rPr>
              <a:t> is that the </a:t>
            </a:r>
            <a:r>
              <a:rPr lang="en-IE" sz="4000" dirty="0" err="1" smtClean="0">
                <a:latin typeface="Comic Sans MS" pitchFamily="66" charset="0"/>
              </a:rPr>
              <a:t>frsit</a:t>
            </a:r>
            <a:r>
              <a:rPr lang="en-IE" sz="4000" dirty="0" smtClean="0">
                <a:latin typeface="Comic Sans MS" pitchFamily="66" charset="0"/>
              </a:rPr>
              <a:t> and </a:t>
            </a:r>
            <a:r>
              <a:rPr lang="en-IE" sz="4000" dirty="0" err="1" smtClean="0">
                <a:latin typeface="Comic Sans MS" pitchFamily="66" charset="0"/>
              </a:rPr>
              <a:t>lsat</a:t>
            </a:r>
            <a:r>
              <a:rPr lang="en-IE" sz="4000" dirty="0" smtClean="0">
                <a:latin typeface="Comic Sans MS" pitchFamily="66" charset="0"/>
              </a:rPr>
              <a:t> </a:t>
            </a:r>
            <a:r>
              <a:rPr lang="en-IE" sz="4000" dirty="0" err="1" smtClean="0">
                <a:latin typeface="Comic Sans MS" pitchFamily="66" charset="0"/>
              </a:rPr>
              <a:t>ltteer</a:t>
            </a:r>
            <a:r>
              <a:rPr lang="en-IE" sz="4000" dirty="0" smtClean="0">
                <a:latin typeface="Comic Sans MS" pitchFamily="66" charset="0"/>
              </a:rPr>
              <a:t> of </a:t>
            </a:r>
            <a:r>
              <a:rPr lang="en-IE" sz="4000" dirty="0" err="1" smtClean="0">
                <a:latin typeface="Comic Sans MS" pitchFamily="66" charset="0"/>
              </a:rPr>
              <a:t>eevryword</a:t>
            </a:r>
            <a:r>
              <a:rPr lang="en-IE" sz="4000" dirty="0" smtClean="0">
                <a:latin typeface="Comic Sans MS" pitchFamily="66" charset="0"/>
              </a:rPr>
              <a:t> is in the </a:t>
            </a:r>
            <a:r>
              <a:rPr lang="en-IE" sz="4000" dirty="0" err="1" smtClean="0">
                <a:latin typeface="Comic Sans MS" pitchFamily="66" charset="0"/>
              </a:rPr>
              <a:t>crrecot</a:t>
            </a:r>
            <a:r>
              <a:rPr lang="en-IE" sz="4000" dirty="0" smtClean="0">
                <a:latin typeface="Comic Sans MS" pitchFamily="66" charset="0"/>
              </a:rPr>
              <a:t> </a:t>
            </a:r>
            <a:r>
              <a:rPr lang="en-IE" sz="4000" dirty="0" err="1" smtClean="0">
                <a:latin typeface="Comic Sans MS" pitchFamily="66" charset="0"/>
              </a:rPr>
              <a:t>ptoision</a:t>
            </a:r>
            <a:r>
              <a:rPr lang="en-IE" sz="4000" dirty="0" smtClean="0">
                <a:latin typeface="Comic Sans MS" pitchFamily="66" charset="0"/>
              </a:rPr>
              <a:t>.  The </a:t>
            </a:r>
            <a:r>
              <a:rPr lang="en-IE" sz="4000" dirty="0" err="1" smtClean="0">
                <a:latin typeface="Comic Sans MS" pitchFamily="66" charset="0"/>
              </a:rPr>
              <a:t>rset</a:t>
            </a:r>
            <a:r>
              <a:rPr lang="en-IE" sz="4000" dirty="0" smtClean="0">
                <a:latin typeface="Comic Sans MS" pitchFamily="66" charset="0"/>
              </a:rPr>
              <a:t> can be </a:t>
            </a:r>
            <a:r>
              <a:rPr lang="en-IE" sz="4000" dirty="0" err="1" smtClean="0">
                <a:latin typeface="Comic Sans MS" pitchFamily="66" charset="0"/>
              </a:rPr>
              <a:t>jmbueld</a:t>
            </a:r>
            <a:r>
              <a:rPr lang="en-IE" sz="4000" dirty="0" smtClean="0">
                <a:latin typeface="Comic Sans MS" pitchFamily="66" charset="0"/>
              </a:rPr>
              <a:t> and one is still able to </a:t>
            </a:r>
            <a:r>
              <a:rPr lang="en-IE" sz="4000" dirty="0" err="1" smtClean="0">
                <a:latin typeface="Comic Sans MS" pitchFamily="66" charset="0"/>
              </a:rPr>
              <a:t>raed</a:t>
            </a:r>
            <a:r>
              <a:rPr lang="en-IE" sz="4000" dirty="0" smtClean="0">
                <a:latin typeface="Comic Sans MS" pitchFamily="66" charset="0"/>
              </a:rPr>
              <a:t> the </a:t>
            </a:r>
            <a:r>
              <a:rPr lang="en-IE" sz="4000" dirty="0" err="1" smtClean="0">
                <a:latin typeface="Comic Sans MS" pitchFamily="66" charset="0"/>
              </a:rPr>
              <a:t>txet</a:t>
            </a:r>
            <a:r>
              <a:rPr lang="en-IE" sz="4000" dirty="0" smtClean="0">
                <a:latin typeface="Comic Sans MS" pitchFamily="66" charset="0"/>
              </a:rPr>
              <a:t> </a:t>
            </a:r>
            <a:r>
              <a:rPr lang="en-IE" sz="4000" dirty="0" err="1" smtClean="0">
                <a:latin typeface="Comic Sans MS" pitchFamily="66" charset="0"/>
              </a:rPr>
              <a:t>wiohtut</a:t>
            </a:r>
            <a:r>
              <a:rPr lang="en-IE" sz="4000" dirty="0" smtClean="0">
                <a:latin typeface="Comic Sans MS" pitchFamily="66" charset="0"/>
              </a:rPr>
              <a:t> </a:t>
            </a:r>
            <a:r>
              <a:rPr lang="en-IE" sz="4000" dirty="0" err="1" smtClean="0">
                <a:latin typeface="Comic Sans MS" pitchFamily="66" charset="0"/>
              </a:rPr>
              <a:t>defctifuliiy</a:t>
            </a:r>
            <a:r>
              <a:rPr lang="en-IE" sz="3600" dirty="0" smtClean="0">
                <a:latin typeface="Comic Sans MS" pitchFamily="66" charset="0"/>
              </a:rPr>
              <a:t>.</a:t>
            </a:r>
            <a:endParaRPr lang="en-IE" sz="3600" dirty="0">
              <a:latin typeface="Comic Sans MS" pitchFamily="66" charset="0"/>
            </a:endParaRPr>
          </a:p>
        </p:txBody>
      </p:sp>
      <p:sp>
        <p:nvSpPr>
          <p:cNvPr id="3" name="Slide Number Placeholder 2"/>
          <p:cNvSpPr>
            <a:spLocks noGrp="1"/>
          </p:cNvSpPr>
          <p:nvPr>
            <p:ph type="sldNum" sz="quarter" idx="12"/>
          </p:nvPr>
        </p:nvSpPr>
        <p:spPr/>
        <p:txBody>
          <a:bodyPr/>
          <a:lstStyle/>
          <a:p>
            <a:fld id="{B06F5823-C588-4ED7-A750-001E37612470}" type="slidenum">
              <a:rPr lang="en-GB" smtClean="0"/>
              <a:pPr/>
              <a:t>2</a:t>
            </a:fld>
            <a:endParaRPr lang="en-GB" dirty="0"/>
          </a:p>
        </p:txBody>
      </p:sp>
      <p:sp>
        <p:nvSpPr>
          <p:cNvPr id="4" name="Title 3"/>
          <p:cNvSpPr>
            <a:spLocks noGrp="1"/>
          </p:cNvSpPr>
          <p:nvPr>
            <p:ph type="title"/>
          </p:nvPr>
        </p:nvSpPr>
        <p:spPr/>
        <p:txBody>
          <a:bodyPr/>
          <a:lstStyle/>
          <a:p>
            <a:pPr algn="ctr"/>
            <a:r>
              <a:rPr lang="en-IE" dirty="0" err="1" smtClean="0">
                <a:latin typeface="Comic Sans MS" pitchFamily="66" charset="0"/>
              </a:rPr>
              <a:t>Raednig</a:t>
            </a:r>
            <a:r>
              <a:rPr lang="en-IE" dirty="0" smtClean="0">
                <a:latin typeface="Comic Sans MS" pitchFamily="66" charset="0"/>
              </a:rPr>
              <a:t> is </a:t>
            </a:r>
            <a:r>
              <a:rPr lang="en-IE" dirty="0" err="1" smtClean="0">
                <a:latin typeface="Comic Sans MS" pitchFamily="66" charset="0"/>
              </a:rPr>
              <a:t>esay</a:t>
            </a:r>
            <a:endParaRPr lang="en-IE" dirty="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sz="3600" dirty="0" smtClean="0">
                <a:latin typeface="Comic Sans MS" pitchFamily="66" charset="0"/>
              </a:rPr>
              <a:t>We need to understand what we read in order to remember it.</a:t>
            </a:r>
          </a:p>
          <a:p>
            <a:endParaRPr lang="en-IE" sz="3600" dirty="0" smtClean="0">
              <a:latin typeface="Comic Sans MS" pitchFamily="66" charset="0"/>
            </a:endParaRPr>
          </a:p>
          <a:p>
            <a:pPr>
              <a:buNone/>
            </a:pPr>
            <a:endParaRPr lang="en-IE" sz="3600" dirty="0" smtClean="0">
              <a:latin typeface="Comic Sans MS" pitchFamily="66" charset="0"/>
            </a:endParaRPr>
          </a:p>
          <a:p>
            <a:r>
              <a:rPr lang="en-IE" sz="3600" dirty="0" smtClean="0">
                <a:latin typeface="Comic Sans MS" pitchFamily="66" charset="0"/>
              </a:rPr>
              <a:t>We don’t have to get every word and every letter, but it needs to make sense.</a:t>
            </a:r>
            <a:endParaRPr lang="en-IE" sz="3600" dirty="0">
              <a:latin typeface="Comic Sans MS" pitchFamily="66" charset="0"/>
            </a:endParaRPr>
          </a:p>
        </p:txBody>
      </p:sp>
      <p:sp>
        <p:nvSpPr>
          <p:cNvPr id="3" name="Slide Number Placeholder 2"/>
          <p:cNvSpPr>
            <a:spLocks noGrp="1"/>
          </p:cNvSpPr>
          <p:nvPr>
            <p:ph type="sldNum" sz="quarter" idx="12"/>
          </p:nvPr>
        </p:nvSpPr>
        <p:spPr/>
        <p:txBody>
          <a:bodyPr/>
          <a:lstStyle/>
          <a:p>
            <a:fld id="{B06F5823-C588-4ED7-A750-001E37612470}" type="slidenum">
              <a:rPr lang="en-GB" smtClean="0"/>
              <a:pPr/>
              <a:t>20</a:t>
            </a:fld>
            <a:endParaRPr lang="en-GB" dirty="0"/>
          </a:p>
        </p:txBody>
      </p:sp>
      <p:sp>
        <p:nvSpPr>
          <p:cNvPr id="4" name="Title 3"/>
          <p:cNvSpPr>
            <a:spLocks noGrp="1"/>
          </p:cNvSpPr>
          <p:nvPr>
            <p:ph type="title"/>
          </p:nvPr>
        </p:nvSpPr>
        <p:spPr/>
        <p:txBody>
          <a:bodyPr/>
          <a:lstStyle/>
          <a:p>
            <a:pPr algn="ctr"/>
            <a:r>
              <a:rPr lang="en-IE" dirty="0" smtClean="0">
                <a:solidFill>
                  <a:schemeClr val="accent3"/>
                </a:solidFill>
                <a:latin typeface="Comic Sans MS" pitchFamily="66" charset="0"/>
              </a:rPr>
              <a:t>Reading for Meaning</a:t>
            </a:r>
            <a:endParaRPr lang="en-IE" dirty="0">
              <a:solidFill>
                <a:schemeClr val="accent3"/>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IE" sz="4400" dirty="0" smtClean="0">
                <a:solidFill>
                  <a:srgbClr val="00B0F0"/>
                </a:solidFill>
                <a:latin typeface="Comic Sans MS" pitchFamily="66" charset="0"/>
              </a:rPr>
              <a:t>The blonkie blipped the scritchy flump.</a:t>
            </a:r>
          </a:p>
          <a:p>
            <a:pPr algn="ctr">
              <a:buNone/>
            </a:pPr>
            <a:endParaRPr lang="en-IE" sz="4400" dirty="0" smtClean="0">
              <a:latin typeface="Comic Sans MS" pitchFamily="66" charset="0"/>
            </a:endParaRPr>
          </a:p>
          <a:p>
            <a:pPr>
              <a:buFont typeface="Arial" pitchFamily="34" charset="0"/>
              <a:buChar char="•"/>
            </a:pPr>
            <a:r>
              <a:rPr lang="en-IE" sz="3600" dirty="0" smtClean="0">
                <a:latin typeface="Comic Sans MS" pitchFamily="66" charset="0"/>
              </a:rPr>
              <a:t>What did the blonkie do to the flump?</a:t>
            </a:r>
          </a:p>
          <a:p>
            <a:pPr>
              <a:buFont typeface="Arial" pitchFamily="34" charset="0"/>
              <a:buChar char="•"/>
            </a:pPr>
            <a:r>
              <a:rPr lang="en-IE" sz="3600" dirty="0" smtClean="0">
                <a:latin typeface="Comic Sans MS" pitchFamily="66" charset="0"/>
              </a:rPr>
              <a:t>Who blipped the flump?</a:t>
            </a:r>
          </a:p>
          <a:p>
            <a:pPr>
              <a:buFont typeface="Arial" pitchFamily="34" charset="0"/>
              <a:buChar char="•"/>
            </a:pPr>
            <a:r>
              <a:rPr lang="en-IE" sz="3600" dirty="0" smtClean="0">
                <a:latin typeface="Comic Sans MS" pitchFamily="66" charset="0"/>
              </a:rPr>
              <a:t>What sort of flump was it?</a:t>
            </a:r>
          </a:p>
          <a:p>
            <a:pPr>
              <a:buNone/>
            </a:pPr>
            <a:endParaRPr lang="en-IE" sz="4400" dirty="0" smtClean="0">
              <a:latin typeface="Comic Sans MS" pitchFamily="66" charset="0"/>
            </a:endParaRPr>
          </a:p>
          <a:p>
            <a:pPr>
              <a:buNone/>
            </a:pPr>
            <a:endParaRPr lang="en-IE" sz="4400" dirty="0">
              <a:latin typeface="Comic Sans MS" pitchFamily="66" charset="0"/>
            </a:endParaRPr>
          </a:p>
        </p:txBody>
      </p:sp>
      <p:sp>
        <p:nvSpPr>
          <p:cNvPr id="3" name="Title 2"/>
          <p:cNvSpPr>
            <a:spLocks noGrp="1"/>
          </p:cNvSpPr>
          <p:nvPr>
            <p:ph type="title"/>
          </p:nvPr>
        </p:nvSpPr>
        <p:spPr/>
        <p:txBody>
          <a:bodyPr/>
          <a:lstStyle/>
          <a:p>
            <a:pPr algn="ctr"/>
            <a:r>
              <a:rPr lang="en-IE" dirty="0" smtClean="0">
                <a:solidFill>
                  <a:schemeClr val="accent3"/>
                </a:solidFill>
                <a:latin typeface="Comic Sans MS" pitchFamily="66" charset="0"/>
              </a:rPr>
              <a:t>Reading for Meaning</a:t>
            </a:r>
            <a:endParaRPr lang="en-IE" dirty="0">
              <a:solidFill>
                <a:schemeClr val="accent3"/>
              </a:solidFill>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21</a:t>
            </a:fld>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92500" lnSpcReduction="20000"/>
          </a:bodyPr>
          <a:lstStyle/>
          <a:p>
            <a:r>
              <a:rPr lang="en-IE" sz="4000" dirty="0" smtClean="0">
                <a:latin typeface="Comic Sans MS" pitchFamily="66" charset="0"/>
              </a:rPr>
              <a:t>Delete words central to the text.</a:t>
            </a:r>
          </a:p>
          <a:p>
            <a:r>
              <a:rPr lang="en-IE" sz="4000" dirty="0" smtClean="0">
                <a:latin typeface="Comic Sans MS" pitchFamily="66" charset="0"/>
              </a:rPr>
              <a:t>Develop prediction skills, checks for understanding AND increase vocabulary.</a:t>
            </a:r>
          </a:p>
          <a:p>
            <a:endParaRPr lang="en-IE" sz="4000" dirty="0" smtClean="0">
              <a:latin typeface="Comic Sans MS" pitchFamily="66" charset="0"/>
            </a:endParaRPr>
          </a:p>
          <a:p>
            <a:pPr>
              <a:lnSpc>
                <a:spcPct val="120000"/>
              </a:lnSpc>
              <a:buNone/>
            </a:pPr>
            <a:r>
              <a:rPr lang="en-IE" sz="4000" i="1" dirty="0" smtClean="0">
                <a:latin typeface="Comic Sans MS" pitchFamily="66" charset="0"/>
              </a:rPr>
              <a:t>Even if we leave out the words in the ________you will probably be able to _____________</a:t>
            </a:r>
          </a:p>
          <a:p>
            <a:pPr>
              <a:lnSpc>
                <a:spcPct val="120000"/>
              </a:lnSpc>
              <a:buNone/>
            </a:pPr>
            <a:r>
              <a:rPr lang="en-IE" sz="4000" i="1" dirty="0" smtClean="0">
                <a:latin typeface="Comic Sans MS" pitchFamily="66" charset="0"/>
              </a:rPr>
              <a:t>  them.</a:t>
            </a:r>
          </a:p>
          <a:p>
            <a:endParaRPr lang="en-IE" dirty="0" smtClean="0"/>
          </a:p>
          <a:p>
            <a:pPr>
              <a:buNone/>
            </a:pPr>
            <a:endParaRPr lang="en-IE" dirty="0"/>
          </a:p>
        </p:txBody>
      </p:sp>
      <p:sp>
        <p:nvSpPr>
          <p:cNvPr id="3" name="Title 2"/>
          <p:cNvSpPr>
            <a:spLocks noGrp="1"/>
          </p:cNvSpPr>
          <p:nvPr>
            <p:ph type="title"/>
          </p:nvPr>
        </p:nvSpPr>
        <p:spPr/>
        <p:txBody>
          <a:bodyPr>
            <a:normAutofit fontScale="90000"/>
          </a:bodyPr>
          <a:lstStyle/>
          <a:p>
            <a:pPr algn="ctr"/>
            <a:r>
              <a:rPr lang="en-IE" dirty="0" smtClean="0">
                <a:latin typeface="Comic Sans MS" pitchFamily="66" charset="0"/>
              </a:rPr>
              <a:t>A good strategy to check for comprehension...</a:t>
            </a:r>
            <a:endParaRPr lang="en-IE" dirty="0">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22</a:t>
            </a:fld>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571744"/>
            <a:ext cx="8229600" cy="1371600"/>
          </a:xfrm>
        </p:spPr>
        <p:txBody>
          <a:bodyPr/>
          <a:lstStyle/>
          <a:p>
            <a:pPr algn="ctr"/>
            <a:r>
              <a:rPr lang="en-IE" sz="5400" b="1" dirty="0" smtClean="0">
                <a:solidFill>
                  <a:schemeClr val="accent1">
                    <a:lumMod val="50000"/>
                  </a:schemeClr>
                </a:solidFill>
                <a:latin typeface="Bradley Hand ITC" pitchFamily="66" charset="0"/>
              </a:rPr>
              <a:t>~Cloze~</a:t>
            </a:r>
            <a:endParaRPr lang="en-GB" sz="5400" b="1" dirty="0">
              <a:solidFill>
                <a:schemeClr val="accent1">
                  <a:lumMod val="50000"/>
                </a:schemeClr>
              </a:solidFill>
              <a:latin typeface="Bradley Hand ITC" pitchFamily="66" charset="0"/>
            </a:endParaRPr>
          </a:p>
        </p:txBody>
      </p:sp>
      <p:sp>
        <p:nvSpPr>
          <p:cNvPr id="4" name="Slide Number Placeholder 3"/>
          <p:cNvSpPr>
            <a:spLocks noGrp="1"/>
          </p:cNvSpPr>
          <p:nvPr>
            <p:ph type="sldNum" sz="quarter" idx="11"/>
          </p:nvPr>
        </p:nvSpPr>
        <p:spPr/>
        <p:txBody>
          <a:bodyPr/>
          <a:lstStyle/>
          <a:p>
            <a:pPr>
              <a:defRPr/>
            </a:pPr>
            <a:fld id="{DFD22EC2-3929-4F45-A74A-51A6D12B1286}" type="slidenum">
              <a:rPr lang="en-GB" smtClean="0"/>
              <a:pPr>
                <a:defRPr/>
              </a:pPr>
              <a:t>23</a:t>
            </a:fld>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a:xfrm>
            <a:off x="250825" y="1412875"/>
            <a:ext cx="8642350" cy="5184775"/>
          </a:xfrm>
        </p:spPr>
        <p:txBody>
          <a:bodyPr/>
          <a:lstStyle/>
          <a:p>
            <a:pPr algn="just">
              <a:buFont typeface="Wingdings" pitchFamily="2" charset="2"/>
              <a:buNone/>
            </a:pPr>
            <a:r>
              <a:rPr lang="en-IE" smtClean="0">
                <a:latin typeface="Comic Sans MS" pitchFamily="66" charset="0"/>
              </a:rPr>
              <a:t>Even if we leave out the words in the .........., you will probably be able to .......... them quickly .......... for it not to interfere too .......... with your understanding of the text. The reader uses all sorts of .......... to fill in the blanks. These may not be the same words the writer had in .......... when she wrote the text, but they will have to .......... the meaning and syntax. The only important thing is that it .......... sense! </a:t>
            </a:r>
            <a:endParaRPr lang="en-GB" smtClean="0">
              <a:latin typeface="Comic Sans MS" pitchFamily="66" charset="0"/>
            </a:endParaRPr>
          </a:p>
        </p:txBody>
      </p:sp>
      <p:sp>
        <p:nvSpPr>
          <p:cNvPr id="31747" name="Title 2"/>
          <p:cNvSpPr>
            <a:spLocks noGrp="1"/>
          </p:cNvSpPr>
          <p:nvPr>
            <p:ph type="title"/>
          </p:nvPr>
        </p:nvSpPr>
        <p:spPr>
          <a:xfrm>
            <a:off x="457200" y="115888"/>
            <a:ext cx="8229600" cy="1296987"/>
          </a:xfrm>
        </p:spPr>
        <p:txBody>
          <a:bodyPr/>
          <a:lstStyle/>
          <a:p>
            <a:pPr algn="ctr"/>
            <a:r>
              <a:rPr lang="en-IE" sz="3200" b="1" dirty="0" smtClean="0">
                <a:solidFill>
                  <a:srgbClr val="7030A0"/>
                </a:solidFill>
                <a:latin typeface="Comic Sans MS" pitchFamily="66" charset="0"/>
              </a:rPr>
              <a:t>Using cloze </a:t>
            </a:r>
            <a:br>
              <a:rPr lang="en-IE" sz="3200" b="1" dirty="0" smtClean="0">
                <a:solidFill>
                  <a:srgbClr val="7030A0"/>
                </a:solidFill>
                <a:latin typeface="Comic Sans MS" pitchFamily="66" charset="0"/>
              </a:rPr>
            </a:br>
            <a:r>
              <a:rPr lang="en-IE" sz="3200" b="1" dirty="0" smtClean="0">
                <a:solidFill>
                  <a:srgbClr val="7030A0"/>
                </a:solidFill>
                <a:latin typeface="Comic Sans MS" pitchFamily="66" charset="0"/>
              </a:rPr>
              <a:t>to check understanding</a:t>
            </a:r>
            <a:endParaRPr lang="en-GB" sz="3200" b="1" dirty="0" smtClean="0">
              <a:solidFill>
                <a:srgbClr val="7030A0"/>
              </a:solidFill>
              <a:latin typeface="Comic Sans MS" pitchFamily="66" charset="0"/>
            </a:endParaRPr>
          </a:p>
        </p:txBody>
      </p:sp>
      <p:sp>
        <p:nvSpPr>
          <p:cNvPr id="31748" name="Slide Number Placeholder 3"/>
          <p:cNvSpPr>
            <a:spLocks noGrp="1"/>
          </p:cNvSpPr>
          <p:nvPr>
            <p:ph type="sldNum" sz="quarter" idx="11"/>
          </p:nvPr>
        </p:nvSpPr>
        <p:spPr>
          <a:noFill/>
        </p:spPr>
        <p:txBody>
          <a:bodyPr/>
          <a:lstStyle/>
          <a:p>
            <a:fld id="{136CB4E5-0911-4E58-B21D-520AE97084FF}" type="slidenum">
              <a:rPr lang="en-GB" smtClean="0">
                <a:cs typeface="Arial" pitchFamily="34" charset="0"/>
              </a:rPr>
              <a:pPr/>
              <a:t>24</a:t>
            </a:fld>
            <a:endParaRPr lang="en-GB" smtClean="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213"/>
            <a:ext cx="8229600" cy="4752975"/>
          </a:xfrm>
        </p:spPr>
        <p:txBody>
          <a:bodyPr>
            <a:normAutofit fontScale="70000" lnSpcReduction="20000"/>
          </a:bodyPr>
          <a:lstStyle/>
          <a:p>
            <a:pPr>
              <a:buFont typeface="Wingdings" pitchFamily="2" charset="2"/>
              <a:buNone/>
              <a:defRPr/>
            </a:pPr>
            <a:endParaRPr lang="en-IE" dirty="0" smtClean="0"/>
          </a:p>
          <a:p>
            <a:pPr algn="just">
              <a:buFont typeface="Wingdings" pitchFamily="2" charset="2"/>
              <a:buNone/>
              <a:defRPr/>
            </a:pPr>
            <a:r>
              <a:rPr lang="en-IE" sz="5100" dirty="0" smtClean="0">
                <a:latin typeface="Comic Sans MS" pitchFamily="66" charset="0"/>
              </a:rPr>
              <a:t>The team is ................... to stay in the first division. </a:t>
            </a:r>
          </a:p>
          <a:p>
            <a:pPr algn="just">
              <a:buFont typeface="Wingdings" pitchFamily="2" charset="2"/>
              <a:buNone/>
              <a:defRPr/>
            </a:pPr>
            <a:endParaRPr lang="en-IE" sz="5100" dirty="0" smtClean="0">
              <a:latin typeface="Comic Sans MS" pitchFamily="66" charset="0"/>
            </a:endParaRPr>
          </a:p>
          <a:p>
            <a:pPr algn="just">
              <a:buFont typeface="Wingdings" pitchFamily="2" charset="2"/>
              <a:buNone/>
              <a:defRPr/>
            </a:pPr>
            <a:r>
              <a:rPr lang="en-IE" sz="5100" dirty="0" smtClean="0">
                <a:latin typeface="Comic Sans MS" pitchFamily="66" charset="0"/>
              </a:rPr>
              <a:t>After losing the last three matches, Butterfingers United face possible relegation. The team is .................. to stay in the first division. </a:t>
            </a:r>
          </a:p>
          <a:p>
            <a:pPr algn="just">
              <a:buFont typeface="Wingdings" pitchFamily="2" charset="2"/>
              <a:buNone/>
              <a:defRPr/>
            </a:pPr>
            <a:endParaRPr lang="en-IE" dirty="0" smtClean="0"/>
          </a:p>
          <a:p>
            <a:pPr lvl="1" algn="just">
              <a:buFont typeface="Wingdings" pitchFamily="2" charset="2"/>
              <a:buNone/>
              <a:defRPr/>
            </a:pPr>
            <a:r>
              <a:rPr lang="en-IE" i="1" dirty="0" smtClean="0">
                <a:solidFill>
                  <a:srgbClr val="FF0000"/>
                </a:solidFill>
              </a:rPr>
              <a:t>Don’t forget you can also use cloze to teach any number of other things – e.g to emphasise grammatical points, or to highlight spelling patterns, or for humorous effect!</a:t>
            </a:r>
            <a:endParaRPr lang="en-GB" i="1" dirty="0">
              <a:solidFill>
                <a:srgbClr val="FF0000"/>
              </a:solidFill>
            </a:endParaRPr>
          </a:p>
        </p:txBody>
      </p:sp>
      <p:sp>
        <p:nvSpPr>
          <p:cNvPr id="32771" name="Title 2"/>
          <p:cNvSpPr>
            <a:spLocks noGrp="1"/>
          </p:cNvSpPr>
          <p:nvPr>
            <p:ph type="title"/>
          </p:nvPr>
        </p:nvSpPr>
        <p:spPr/>
        <p:txBody>
          <a:bodyPr/>
          <a:lstStyle/>
          <a:p>
            <a:pPr algn="ctr"/>
            <a:r>
              <a:rPr lang="en-IE" sz="3200" b="1" smtClean="0">
                <a:solidFill>
                  <a:srgbClr val="7030A0"/>
                </a:solidFill>
                <a:latin typeface="Comic Sans MS" pitchFamily="66" charset="0"/>
              </a:rPr>
              <a:t>Cloze shows learners the importance of context ... </a:t>
            </a:r>
            <a:endParaRPr lang="en-GB" sz="3200" b="1" smtClean="0">
              <a:solidFill>
                <a:srgbClr val="7030A0"/>
              </a:solidFill>
              <a:latin typeface="Comic Sans MS" pitchFamily="66" charset="0"/>
            </a:endParaRPr>
          </a:p>
        </p:txBody>
      </p:sp>
      <p:sp>
        <p:nvSpPr>
          <p:cNvPr id="32772" name="Slide Number Placeholder 3"/>
          <p:cNvSpPr>
            <a:spLocks noGrp="1"/>
          </p:cNvSpPr>
          <p:nvPr>
            <p:ph type="sldNum" sz="quarter" idx="11"/>
          </p:nvPr>
        </p:nvSpPr>
        <p:spPr>
          <a:noFill/>
        </p:spPr>
        <p:txBody>
          <a:bodyPr/>
          <a:lstStyle/>
          <a:p>
            <a:fld id="{3FDEF492-01D0-417F-8A3F-18376DEA0353}" type="slidenum">
              <a:rPr lang="en-GB" smtClean="0">
                <a:cs typeface="Arial" pitchFamily="34" charset="0"/>
              </a:rPr>
              <a:pPr/>
              <a:t>25</a:t>
            </a:fld>
            <a:endParaRPr lang="en-GB" smtClean="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06F5823-C588-4ED7-A750-001E37612470}" type="slidenum">
              <a:rPr lang="en-GB" smtClean="0"/>
              <a:pPr/>
              <a:t>26</a:t>
            </a:fld>
            <a:endParaRPr lang="en-GB" dirty="0"/>
          </a:p>
        </p:txBody>
      </p:sp>
      <p:sp>
        <p:nvSpPr>
          <p:cNvPr id="4" name="Title 3"/>
          <p:cNvSpPr>
            <a:spLocks noGrp="1"/>
          </p:cNvSpPr>
          <p:nvPr>
            <p:ph type="title"/>
          </p:nvPr>
        </p:nvSpPr>
        <p:spPr>
          <a:xfrm>
            <a:off x="428596" y="1714488"/>
            <a:ext cx="8229600" cy="1143000"/>
          </a:xfrm>
        </p:spPr>
        <p:txBody>
          <a:bodyPr/>
          <a:lstStyle/>
          <a:p>
            <a:pPr algn="ctr"/>
            <a:r>
              <a:rPr lang="en-IE" dirty="0" smtClean="0">
                <a:solidFill>
                  <a:schemeClr val="accent4">
                    <a:lumMod val="75000"/>
                  </a:schemeClr>
                </a:solidFill>
                <a:latin typeface="Bradley Hand ITC" pitchFamily="66" charset="0"/>
              </a:rPr>
              <a:t>~Testing for comprehension~</a:t>
            </a:r>
            <a:endParaRPr lang="en-GB" dirty="0">
              <a:solidFill>
                <a:schemeClr val="accent4">
                  <a:lumMod val="75000"/>
                </a:schemeClr>
              </a:solidFill>
              <a:latin typeface="Bradley Hand ITC"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84784"/>
            <a:ext cx="8229600" cy="5184576"/>
          </a:xfrm>
        </p:spPr>
        <p:txBody>
          <a:bodyPr>
            <a:normAutofit fontScale="92500" lnSpcReduction="20000"/>
          </a:bodyPr>
          <a:lstStyle/>
          <a:p>
            <a:r>
              <a:rPr lang="en-IE" sz="2800" dirty="0" smtClean="0">
                <a:latin typeface="Comic Sans MS" pitchFamily="66" charset="0"/>
              </a:rPr>
              <a:t>Getting the right answer doesn’t always equate with understanding: </a:t>
            </a:r>
          </a:p>
          <a:p>
            <a:endParaRPr lang="en-IE" sz="2800" dirty="0" smtClean="0">
              <a:latin typeface="Comic Sans MS" pitchFamily="66" charset="0"/>
            </a:endParaRPr>
          </a:p>
          <a:p>
            <a:r>
              <a:rPr lang="en-IE" sz="2800" dirty="0" smtClean="0">
                <a:latin typeface="Comic Sans MS" pitchFamily="66" charset="0"/>
              </a:rPr>
              <a:t>To work best, comprehension questions should teach something, and be pitched at the right level.</a:t>
            </a:r>
          </a:p>
          <a:p>
            <a:pPr>
              <a:buNone/>
            </a:pPr>
            <a:endParaRPr lang="en-IE" sz="2800" dirty="0" smtClean="0">
              <a:latin typeface="Comic Sans MS" pitchFamily="66" charset="0"/>
            </a:endParaRPr>
          </a:p>
          <a:p>
            <a:r>
              <a:rPr lang="en-IE" sz="2800" dirty="0" smtClean="0">
                <a:latin typeface="Comic Sans MS" pitchFamily="66" charset="0"/>
              </a:rPr>
              <a:t>Well-designed questions: </a:t>
            </a:r>
          </a:p>
          <a:p>
            <a:endParaRPr lang="en-IE" sz="2800" dirty="0" smtClean="0">
              <a:latin typeface="Comic Sans MS" pitchFamily="66" charset="0"/>
            </a:endParaRPr>
          </a:p>
          <a:p>
            <a:pPr lvl="3">
              <a:buFont typeface="Wingdings" pitchFamily="2" charset="2"/>
              <a:buChar char="§"/>
            </a:pPr>
            <a:r>
              <a:rPr lang="en-IE" sz="2800" dirty="0" smtClean="0">
                <a:latin typeface="Comic Sans MS" pitchFamily="66" charset="0"/>
              </a:rPr>
              <a:t>Recognise the learner’s need to be able to go beyond </a:t>
            </a:r>
            <a:r>
              <a:rPr lang="en-IE" sz="2800" b="1" dirty="0" smtClean="0">
                <a:latin typeface="Comic Sans MS" pitchFamily="66" charset="0"/>
              </a:rPr>
              <a:t>literal </a:t>
            </a:r>
            <a:r>
              <a:rPr lang="en-IE" sz="2800" dirty="0" smtClean="0">
                <a:latin typeface="Comic Sans MS" pitchFamily="66" charset="0"/>
              </a:rPr>
              <a:t>meaning</a:t>
            </a:r>
          </a:p>
          <a:p>
            <a:pPr lvl="3">
              <a:buFont typeface="Wingdings" pitchFamily="2" charset="2"/>
              <a:buChar char="§"/>
            </a:pPr>
            <a:r>
              <a:rPr lang="en-IE" sz="2800" dirty="0" smtClean="0">
                <a:latin typeface="Comic Sans MS" pitchFamily="66" charset="0"/>
              </a:rPr>
              <a:t>Look to develop the learner’s ability to make </a:t>
            </a:r>
            <a:r>
              <a:rPr lang="en-IE" sz="2800" b="1" dirty="0" smtClean="0">
                <a:latin typeface="Comic Sans MS" pitchFamily="66" charset="0"/>
              </a:rPr>
              <a:t>inferences</a:t>
            </a:r>
            <a:r>
              <a:rPr lang="en-IE" sz="2800" dirty="0" smtClean="0">
                <a:latin typeface="Comic Sans MS" pitchFamily="66" charset="0"/>
              </a:rPr>
              <a:t> from the text</a:t>
            </a:r>
          </a:p>
          <a:p>
            <a:pPr lvl="3">
              <a:buFont typeface="Wingdings" pitchFamily="2" charset="2"/>
              <a:buChar char="§"/>
            </a:pPr>
            <a:r>
              <a:rPr lang="en-IE" sz="2800" dirty="0" smtClean="0">
                <a:latin typeface="Comic Sans MS" pitchFamily="66" charset="0"/>
              </a:rPr>
              <a:t>Aid in the formation of </a:t>
            </a:r>
            <a:r>
              <a:rPr lang="en-IE" sz="2800" b="1" dirty="0" smtClean="0">
                <a:latin typeface="Comic Sans MS" pitchFamily="66" charset="0"/>
              </a:rPr>
              <a:t>opinions </a:t>
            </a:r>
            <a:endParaRPr lang="en-GB" sz="2800" b="1" dirty="0">
              <a:latin typeface="Comic Sans MS" pitchFamily="66" charset="0"/>
            </a:endParaRPr>
          </a:p>
        </p:txBody>
      </p:sp>
      <p:sp>
        <p:nvSpPr>
          <p:cNvPr id="3" name="Title 2"/>
          <p:cNvSpPr>
            <a:spLocks noGrp="1"/>
          </p:cNvSpPr>
          <p:nvPr>
            <p:ph type="title"/>
          </p:nvPr>
        </p:nvSpPr>
        <p:spPr/>
        <p:txBody>
          <a:bodyPr>
            <a:normAutofit fontScale="90000"/>
          </a:bodyPr>
          <a:lstStyle/>
          <a:p>
            <a:pPr algn="ctr"/>
            <a:r>
              <a:rPr lang="en-IE" dirty="0" smtClean="0">
                <a:latin typeface="Comic Sans MS" pitchFamily="66" charset="0"/>
              </a:rPr>
              <a:t>Using comprehension effectively</a:t>
            </a:r>
            <a:endParaRPr lang="en-GB" dirty="0">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27</a:t>
            </a:fld>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328592"/>
          </a:xfrm>
        </p:spPr>
        <p:txBody>
          <a:bodyPr>
            <a:normAutofit/>
          </a:bodyPr>
          <a:lstStyle/>
          <a:p>
            <a:pPr marL="624078" indent="-514350">
              <a:buClr>
                <a:srgbClr val="FF0000"/>
              </a:buClr>
              <a:buSzPct val="100000"/>
              <a:buNone/>
            </a:pPr>
            <a:r>
              <a:rPr lang="en-IE" sz="3600" b="1" dirty="0" smtClean="0">
                <a:latin typeface="Comic Sans MS" pitchFamily="66" charset="0"/>
              </a:rPr>
              <a:t>Literal – </a:t>
            </a:r>
          </a:p>
          <a:p>
            <a:pPr marL="880110" lvl="1" indent="-514350">
              <a:buClr>
                <a:srgbClr val="FF0000"/>
              </a:buClr>
              <a:buSzPct val="100000"/>
              <a:buFont typeface="Arial" pitchFamily="34" charset="0"/>
              <a:buChar char="•"/>
            </a:pPr>
            <a:r>
              <a:rPr lang="en-IE" sz="3600" dirty="0" smtClean="0">
                <a:latin typeface="Comic Sans MS" pitchFamily="66" charset="0"/>
              </a:rPr>
              <a:t>Require a specific literal answer</a:t>
            </a:r>
          </a:p>
          <a:p>
            <a:pPr marL="880110" lvl="1" indent="-514350">
              <a:buClr>
                <a:srgbClr val="FF0000"/>
              </a:buClr>
              <a:buSzPct val="100000"/>
              <a:buFont typeface="Arial" pitchFamily="34" charset="0"/>
              <a:buChar char="•"/>
            </a:pPr>
            <a:r>
              <a:rPr lang="en-IE" sz="3600" dirty="0" smtClean="0">
                <a:latin typeface="Comic Sans MS" pitchFamily="66" charset="0"/>
              </a:rPr>
              <a:t>All information is provided in the text</a:t>
            </a:r>
          </a:p>
          <a:p>
            <a:pPr marL="880110" lvl="1" indent="-514350">
              <a:buClr>
                <a:srgbClr val="FF0000"/>
              </a:buClr>
              <a:buSzPct val="100000"/>
              <a:buFont typeface="Arial" pitchFamily="34" charset="0"/>
              <a:buChar char="•"/>
            </a:pPr>
            <a:r>
              <a:rPr lang="en-IE" sz="3600" dirty="0" smtClean="0">
                <a:latin typeface="Comic Sans MS" pitchFamily="66" charset="0"/>
              </a:rPr>
              <a:t>No interpretation or opinion is required</a:t>
            </a:r>
          </a:p>
          <a:p>
            <a:pPr marL="880110" lvl="1" indent="-514350">
              <a:buClr>
                <a:srgbClr val="FF0000"/>
              </a:buClr>
              <a:buSzPct val="100000"/>
              <a:buFont typeface="Arial" pitchFamily="34" charset="0"/>
              <a:buChar char="•"/>
            </a:pPr>
            <a:r>
              <a:rPr lang="en-IE" sz="2800" i="1" dirty="0" smtClean="0">
                <a:latin typeface="Comic Sans MS" pitchFamily="66" charset="0"/>
              </a:rPr>
              <a:t>Example</a:t>
            </a:r>
            <a:r>
              <a:rPr lang="en-IE" sz="3600" dirty="0" smtClean="0">
                <a:latin typeface="Comic Sans MS" pitchFamily="66" charset="0"/>
              </a:rPr>
              <a:t> – “What colour was the boat?” The answer can only be “The boat was green”. </a:t>
            </a:r>
          </a:p>
          <a:p>
            <a:pPr marL="624078" indent="-514350">
              <a:buFont typeface="+mj-lt"/>
              <a:buAutoNum type="arabicPeriod"/>
            </a:pPr>
            <a:endParaRPr lang="en-GB" sz="3600" dirty="0"/>
          </a:p>
        </p:txBody>
      </p:sp>
      <p:sp>
        <p:nvSpPr>
          <p:cNvPr id="3" name="Title 2"/>
          <p:cNvSpPr>
            <a:spLocks noGrp="1"/>
          </p:cNvSpPr>
          <p:nvPr>
            <p:ph type="title"/>
          </p:nvPr>
        </p:nvSpPr>
        <p:spPr/>
        <p:txBody>
          <a:bodyPr/>
          <a:lstStyle/>
          <a:p>
            <a:pPr algn="ctr"/>
            <a:r>
              <a:rPr lang="en-IE" dirty="0" smtClean="0">
                <a:solidFill>
                  <a:schemeClr val="accent6">
                    <a:lumMod val="60000"/>
                    <a:lumOff val="40000"/>
                  </a:schemeClr>
                </a:solidFill>
                <a:latin typeface="Comic Sans MS" pitchFamily="66" charset="0"/>
              </a:rPr>
              <a:t>Levels of Meaning</a:t>
            </a:r>
            <a:endParaRPr lang="en-GB" dirty="0">
              <a:solidFill>
                <a:schemeClr val="accent6">
                  <a:lumMod val="60000"/>
                  <a:lumOff val="40000"/>
                </a:schemeClr>
              </a:solidFill>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28</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624078" indent="-514350">
              <a:buClr>
                <a:srgbClr val="FF0000"/>
              </a:buClr>
              <a:buSzPct val="100000"/>
              <a:buNone/>
            </a:pPr>
            <a:r>
              <a:rPr lang="en-IE" sz="3600" b="1" dirty="0" smtClean="0">
                <a:latin typeface="Comic Sans MS" pitchFamily="66" charset="0"/>
              </a:rPr>
              <a:t>Inferential – </a:t>
            </a:r>
          </a:p>
          <a:p>
            <a:pPr marL="880110" lvl="1" indent="-514350">
              <a:buClr>
                <a:srgbClr val="FF0000"/>
              </a:buClr>
              <a:buSzPct val="100000"/>
              <a:buFont typeface="Arial" pitchFamily="34" charset="0"/>
              <a:buChar char="•"/>
            </a:pPr>
            <a:r>
              <a:rPr lang="en-IE" sz="3600" dirty="0" smtClean="0">
                <a:latin typeface="Comic Sans MS" pitchFamily="66" charset="0"/>
              </a:rPr>
              <a:t>Uses partial information from the text – the learner must collect the information that is available and infer an answer from this. </a:t>
            </a:r>
          </a:p>
          <a:p>
            <a:pPr marL="880110" lvl="1" indent="-514350">
              <a:buClr>
                <a:srgbClr val="FF0000"/>
              </a:buClr>
              <a:buSzPct val="100000"/>
              <a:buNone/>
            </a:pPr>
            <a:endParaRPr lang="en-IE" sz="3600" dirty="0" smtClean="0">
              <a:latin typeface="Comic Sans MS" pitchFamily="66" charset="0"/>
            </a:endParaRPr>
          </a:p>
          <a:p>
            <a:pPr marL="880110" lvl="1" indent="-514350">
              <a:buClr>
                <a:srgbClr val="FF0000"/>
              </a:buClr>
              <a:buSzPct val="100000"/>
              <a:buFont typeface="Arial" pitchFamily="34" charset="0"/>
              <a:buChar char="•"/>
            </a:pPr>
            <a:r>
              <a:rPr lang="en-IE" sz="3600" b="1" dirty="0" smtClean="0">
                <a:latin typeface="Comic Sans MS" pitchFamily="66" charset="0"/>
              </a:rPr>
              <a:t>Example</a:t>
            </a:r>
            <a:r>
              <a:rPr lang="en-IE" sz="3600" dirty="0" smtClean="0">
                <a:latin typeface="Comic Sans MS" pitchFamily="66" charset="0"/>
              </a:rPr>
              <a:t> – “Who was at the door?”. The text tells us that there was a scratching at the door, so a valid answer may be “The cat was at the door”. </a:t>
            </a:r>
          </a:p>
        </p:txBody>
      </p:sp>
      <p:sp>
        <p:nvSpPr>
          <p:cNvPr id="3" name="Title 2"/>
          <p:cNvSpPr>
            <a:spLocks noGrp="1"/>
          </p:cNvSpPr>
          <p:nvPr>
            <p:ph type="title"/>
          </p:nvPr>
        </p:nvSpPr>
        <p:spPr/>
        <p:txBody>
          <a:bodyPr/>
          <a:lstStyle/>
          <a:p>
            <a:pPr algn="ctr"/>
            <a:r>
              <a:rPr lang="en-IE" dirty="0" smtClean="0">
                <a:solidFill>
                  <a:schemeClr val="accent6">
                    <a:lumMod val="60000"/>
                    <a:lumOff val="40000"/>
                  </a:schemeClr>
                </a:solidFill>
                <a:latin typeface="Comic Sans MS" pitchFamily="66" charset="0"/>
              </a:rPr>
              <a:t>Levels of Meaning</a:t>
            </a:r>
            <a:endParaRPr lang="en-IE" dirty="0">
              <a:solidFill>
                <a:schemeClr val="accent6">
                  <a:lumMod val="60000"/>
                  <a:lumOff val="40000"/>
                </a:schemeClr>
              </a:solidFill>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29</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a:bodyPr>
          <a:lstStyle/>
          <a:p>
            <a:pPr algn="ctr">
              <a:buNone/>
            </a:pPr>
            <a:r>
              <a:rPr lang="en-IE" sz="3200" b="1" dirty="0" smtClean="0">
                <a:solidFill>
                  <a:srgbClr val="FF0000"/>
                </a:solidFill>
                <a:latin typeface="Comic Sans MS" pitchFamily="66" charset="0"/>
              </a:rPr>
              <a:t>Today we will be looking at...</a:t>
            </a:r>
          </a:p>
          <a:p>
            <a:pPr>
              <a:buFont typeface="Arial" pitchFamily="34" charset="0"/>
              <a:buChar char="•"/>
            </a:pPr>
            <a:r>
              <a:rPr lang="en-IE" sz="3600" dirty="0" smtClean="0">
                <a:latin typeface="Comic Sans MS" pitchFamily="66" charset="0"/>
              </a:rPr>
              <a:t>Quick review of last session</a:t>
            </a:r>
          </a:p>
          <a:p>
            <a:pPr>
              <a:buFont typeface="Arial" pitchFamily="34" charset="0"/>
              <a:buChar char="•"/>
            </a:pPr>
            <a:r>
              <a:rPr lang="en-IE" sz="3600" dirty="0" smtClean="0">
                <a:latin typeface="Comic Sans MS" pitchFamily="66" charset="0"/>
              </a:rPr>
              <a:t>What makes reading complex</a:t>
            </a:r>
          </a:p>
          <a:p>
            <a:pPr>
              <a:buFont typeface="Arial" pitchFamily="34" charset="0"/>
              <a:buChar char="•"/>
            </a:pPr>
            <a:r>
              <a:rPr lang="en-IE" sz="3600" dirty="0" smtClean="0">
                <a:latin typeface="Comic Sans MS" pitchFamily="66" charset="0"/>
              </a:rPr>
              <a:t>How to extend reading skills</a:t>
            </a:r>
          </a:p>
          <a:p>
            <a:pPr>
              <a:buFont typeface="Arial" pitchFamily="34" charset="0"/>
              <a:buChar char="•"/>
            </a:pPr>
            <a:r>
              <a:rPr lang="en-IE" sz="3600" dirty="0" smtClean="0">
                <a:latin typeface="Comic Sans MS" pitchFamily="66" charset="0"/>
              </a:rPr>
              <a:t>Reading for different purposes &amp; comprehension</a:t>
            </a:r>
          </a:p>
          <a:p>
            <a:pPr>
              <a:buFont typeface="Arial" pitchFamily="34" charset="0"/>
              <a:buChar char="•"/>
            </a:pPr>
            <a:r>
              <a:rPr lang="en-IE" sz="3600" dirty="0" smtClean="0">
                <a:latin typeface="Comic Sans MS" pitchFamily="66" charset="0"/>
              </a:rPr>
              <a:t>Levels of meaning</a:t>
            </a:r>
          </a:p>
          <a:p>
            <a:pPr>
              <a:buFont typeface="Arial" pitchFamily="34" charset="0"/>
              <a:buChar char="•"/>
            </a:pPr>
            <a:r>
              <a:rPr lang="en-IE" sz="3600" dirty="0" smtClean="0">
                <a:latin typeface="Comic Sans MS" pitchFamily="66" charset="0"/>
              </a:rPr>
              <a:t>Designing an activity for a learner</a:t>
            </a:r>
          </a:p>
          <a:p>
            <a:pPr>
              <a:buFont typeface="Arial" pitchFamily="34" charset="0"/>
              <a:buChar char="•"/>
            </a:pPr>
            <a:endParaRPr lang="en-IE" dirty="0"/>
          </a:p>
        </p:txBody>
      </p:sp>
      <p:sp>
        <p:nvSpPr>
          <p:cNvPr id="3" name="Slide Number Placeholder 2"/>
          <p:cNvSpPr>
            <a:spLocks noGrp="1"/>
          </p:cNvSpPr>
          <p:nvPr>
            <p:ph type="sldNum" sz="quarter" idx="12"/>
          </p:nvPr>
        </p:nvSpPr>
        <p:spPr/>
        <p:txBody>
          <a:bodyPr/>
          <a:lstStyle/>
          <a:p>
            <a:fld id="{B06F5823-C588-4ED7-A750-001E37612470}" type="slidenum">
              <a:rPr lang="en-GB" smtClean="0"/>
              <a:pPr/>
              <a:t>3</a:t>
            </a:fld>
            <a:endParaRPr lang="en-GB" dirty="0"/>
          </a:p>
        </p:txBody>
      </p:sp>
      <p:sp>
        <p:nvSpPr>
          <p:cNvPr id="4" name="Title 3"/>
          <p:cNvSpPr>
            <a:spLocks noGrp="1"/>
          </p:cNvSpPr>
          <p:nvPr>
            <p:ph type="title"/>
          </p:nvPr>
        </p:nvSpPr>
        <p:spPr/>
        <p:txBody>
          <a:bodyPr/>
          <a:lstStyle/>
          <a:p>
            <a:pPr algn="ctr"/>
            <a:r>
              <a:rPr lang="en-GB" dirty="0" smtClean="0">
                <a:latin typeface="Comic Sans MS" pitchFamily="66" charset="0"/>
              </a:rPr>
              <a:t>Extending Reading Skills</a:t>
            </a:r>
            <a:endParaRPr lang="en-I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84576"/>
          </a:xfrm>
        </p:spPr>
        <p:txBody>
          <a:bodyPr>
            <a:normAutofit fontScale="77500" lnSpcReduction="20000"/>
          </a:bodyPr>
          <a:lstStyle/>
          <a:p>
            <a:pPr marL="624078" indent="-514350">
              <a:buClr>
                <a:srgbClr val="FF0000"/>
              </a:buClr>
              <a:buSzPct val="100000"/>
              <a:buNone/>
            </a:pPr>
            <a:r>
              <a:rPr lang="en-IE" sz="3600" b="1" dirty="0" smtClean="0">
                <a:latin typeface="Comic Sans MS" pitchFamily="66" charset="0"/>
              </a:rPr>
              <a:t>Evaluative – </a:t>
            </a:r>
          </a:p>
          <a:p>
            <a:pPr marL="880110" lvl="1" indent="-514350">
              <a:buClr>
                <a:srgbClr val="FF0000"/>
              </a:buClr>
              <a:buSzPct val="100000"/>
            </a:pPr>
            <a:r>
              <a:rPr lang="en-IE" sz="3800" dirty="0" smtClean="0">
                <a:latin typeface="Comic Sans MS" pitchFamily="66" charset="0"/>
              </a:rPr>
              <a:t>The learner must make a judgment based on the information in the text and their own opinions.</a:t>
            </a:r>
          </a:p>
          <a:p>
            <a:pPr marL="880110" lvl="1" indent="-514350">
              <a:buClr>
                <a:srgbClr val="FF0000"/>
              </a:buClr>
              <a:buSzPct val="100000"/>
            </a:pPr>
            <a:r>
              <a:rPr lang="en-IE" sz="3800" dirty="0" smtClean="0">
                <a:latin typeface="Comic Sans MS" pitchFamily="66" charset="0"/>
              </a:rPr>
              <a:t>Also includes questions which need the learner to understand the writer’s intent and any hidden messages – including sarcasm, wordplay</a:t>
            </a:r>
            <a:r>
              <a:rPr lang="en-IE" sz="3600" dirty="0" smtClean="0">
                <a:latin typeface="Comic Sans MS" pitchFamily="66" charset="0"/>
              </a:rPr>
              <a:t>, humour and figurative expressions. </a:t>
            </a:r>
          </a:p>
          <a:p>
            <a:pPr marL="880110" lvl="1" indent="-514350" algn="ctr">
              <a:buClr>
                <a:srgbClr val="FF0000"/>
              </a:buClr>
              <a:buSzPct val="100000"/>
            </a:pPr>
            <a:r>
              <a:rPr lang="en-IE" sz="3600" i="1" dirty="0" smtClean="0">
                <a:latin typeface="Comic Sans MS" pitchFamily="66" charset="0"/>
              </a:rPr>
              <a:t>EG:  What do you think?</a:t>
            </a:r>
          </a:p>
          <a:p>
            <a:pPr marL="880110" lvl="1" indent="-514350" algn="ctr">
              <a:buClr>
                <a:srgbClr val="FF0000"/>
              </a:buClr>
              <a:buSzPct val="100000"/>
              <a:buNone/>
            </a:pPr>
            <a:r>
              <a:rPr lang="en-IE" sz="3600" i="1" dirty="0" smtClean="0">
                <a:latin typeface="Comic Sans MS" pitchFamily="66" charset="0"/>
              </a:rPr>
              <a:t>             What do you believe?</a:t>
            </a:r>
          </a:p>
          <a:p>
            <a:pPr marL="880110" lvl="1" indent="-514350">
              <a:buClr>
                <a:srgbClr val="FF0000"/>
              </a:buClr>
              <a:buSzPct val="100000"/>
            </a:pPr>
            <a:endParaRPr lang="en-IE" sz="2400" dirty="0" smtClean="0">
              <a:latin typeface="Comic Sans MS" pitchFamily="66" charset="0"/>
            </a:endParaRPr>
          </a:p>
          <a:p>
            <a:pPr marL="880110" lvl="1" indent="-514350">
              <a:buClr>
                <a:srgbClr val="FF0000"/>
              </a:buClr>
              <a:buSzPct val="100000"/>
            </a:pPr>
            <a:endParaRPr lang="en-IE" sz="2400" dirty="0" smtClean="0">
              <a:latin typeface="Comic Sans MS" pitchFamily="66" charset="0"/>
            </a:endParaRPr>
          </a:p>
          <a:p>
            <a:pPr marL="1117854" lvl="2" indent="-514350" algn="ctr">
              <a:buClr>
                <a:srgbClr val="FF0000"/>
              </a:buClr>
              <a:buNone/>
            </a:pPr>
            <a:r>
              <a:rPr lang="en-IE" sz="2400" i="1" dirty="0" smtClean="0">
                <a:solidFill>
                  <a:srgbClr val="FF0000"/>
                </a:solidFill>
                <a:latin typeface="Comic Sans MS" pitchFamily="66" charset="0"/>
              </a:rPr>
              <a:t>Don’t forget to encourage your learner to support their opinions with explanations.  </a:t>
            </a:r>
          </a:p>
          <a:p>
            <a:endParaRPr lang="en-IE" dirty="0">
              <a:latin typeface="Comic Sans MS" pitchFamily="66" charset="0"/>
            </a:endParaRPr>
          </a:p>
        </p:txBody>
      </p:sp>
      <p:sp>
        <p:nvSpPr>
          <p:cNvPr id="3" name="Title 2"/>
          <p:cNvSpPr>
            <a:spLocks noGrp="1"/>
          </p:cNvSpPr>
          <p:nvPr>
            <p:ph type="title"/>
          </p:nvPr>
        </p:nvSpPr>
        <p:spPr>
          <a:xfrm>
            <a:off x="457200" y="274638"/>
            <a:ext cx="8229600" cy="994122"/>
          </a:xfrm>
        </p:spPr>
        <p:txBody>
          <a:bodyPr/>
          <a:lstStyle/>
          <a:p>
            <a:pPr algn="ctr"/>
            <a:r>
              <a:rPr lang="en-IE" dirty="0" smtClean="0">
                <a:solidFill>
                  <a:schemeClr val="accent6">
                    <a:lumMod val="60000"/>
                    <a:lumOff val="40000"/>
                  </a:schemeClr>
                </a:solidFill>
                <a:latin typeface="Comic Sans MS" pitchFamily="66" charset="0"/>
              </a:rPr>
              <a:t>Levels of Meaning</a:t>
            </a:r>
            <a:endParaRPr lang="en-IE" dirty="0">
              <a:solidFill>
                <a:schemeClr val="accent6">
                  <a:lumMod val="60000"/>
                  <a:lumOff val="40000"/>
                </a:schemeClr>
              </a:solidFill>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30</a:t>
            </a:fld>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lnSpcReduction="10000"/>
          </a:bodyPr>
          <a:lstStyle/>
          <a:p>
            <a:pPr>
              <a:buNone/>
            </a:pPr>
            <a:endParaRPr lang="en-IE" dirty="0" smtClean="0"/>
          </a:p>
          <a:p>
            <a:pPr algn="ctr">
              <a:buNone/>
            </a:pPr>
            <a:r>
              <a:rPr lang="en-IE" sz="4000" b="1" dirty="0" smtClean="0">
                <a:latin typeface="Comic Sans MS" pitchFamily="66" charset="0"/>
              </a:rPr>
              <a:t>The Bear’s Story</a:t>
            </a:r>
          </a:p>
          <a:p>
            <a:pPr>
              <a:buNone/>
            </a:pPr>
            <a:endParaRPr lang="en-IE" dirty="0" smtClean="0">
              <a:latin typeface="Comic Sans MS" pitchFamily="66" charset="0"/>
            </a:endParaRPr>
          </a:p>
          <a:p>
            <a:pPr>
              <a:buNone/>
            </a:pPr>
            <a:r>
              <a:rPr lang="en-IE" sz="3600" dirty="0" smtClean="0">
                <a:latin typeface="Comic Sans MS" pitchFamily="66" charset="0"/>
              </a:rPr>
              <a:t>In pairs, design an activity for your learner using the story. </a:t>
            </a:r>
          </a:p>
          <a:p>
            <a:pPr>
              <a:buNone/>
            </a:pPr>
            <a:endParaRPr lang="en-IE" sz="3600" dirty="0" smtClean="0">
              <a:latin typeface="Comic Sans MS" pitchFamily="66" charset="0"/>
            </a:endParaRPr>
          </a:p>
          <a:p>
            <a:pPr>
              <a:buNone/>
            </a:pPr>
            <a:r>
              <a:rPr lang="en-IE" sz="3600" dirty="0" smtClean="0">
                <a:latin typeface="Comic Sans MS" pitchFamily="66" charset="0"/>
              </a:rPr>
              <a:t>Be sure to keep your learner’s goals in mind and the area(s) your learner needs to work on.</a:t>
            </a:r>
          </a:p>
          <a:p>
            <a:pPr>
              <a:buNone/>
            </a:pPr>
            <a:endParaRPr lang="en-IE" dirty="0" smtClean="0">
              <a:latin typeface="Comic Sans MS" pitchFamily="66" charset="0"/>
            </a:endParaRPr>
          </a:p>
          <a:p>
            <a:pPr>
              <a:buNone/>
            </a:pPr>
            <a:endParaRPr lang="en-IE" dirty="0" smtClean="0">
              <a:latin typeface="Comic Sans MS" pitchFamily="66" charset="0"/>
            </a:endParaRPr>
          </a:p>
          <a:p>
            <a:pPr>
              <a:buNone/>
            </a:pPr>
            <a:endParaRPr lang="en-IE" dirty="0">
              <a:latin typeface="Comic Sans MS" pitchFamily="66" charset="0"/>
            </a:endParaRPr>
          </a:p>
        </p:txBody>
      </p:sp>
      <p:sp>
        <p:nvSpPr>
          <p:cNvPr id="3" name="Slide Number Placeholder 2"/>
          <p:cNvSpPr>
            <a:spLocks noGrp="1"/>
          </p:cNvSpPr>
          <p:nvPr>
            <p:ph type="sldNum" sz="quarter" idx="12"/>
          </p:nvPr>
        </p:nvSpPr>
        <p:spPr/>
        <p:txBody>
          <a:bodyPr/>
          <a:lstStyle/>
          <a:p>
            <a:fld id="{B06F5823-C588-4ED7-A750-001E37612470}" type="slidenum">
              <a:rPr lang="en-GB" smtClean="0"/>
              <a:pPr/>
              <a:t>31</a:t>
            </a:fld>
            <a:endParaRPr lang="en-GB" dirty="0"/>
          </a:p>
        </p:txBody>
      </p:sp>
      <p:sp>
        <p:nvSpPr>
          <p:cNvPr id="4" name="Title 3"/>
          <p:cNvSpPr>
            <a:spLocks noGrp="1"/>
          </p:cNvSpPr>
          <p:nvPr>
            <p:ph type="title"/>
          </p:nvPr>
        </p:nvSpPr>
        <p:spPr/>
        <p:txBody>
          <a:bodyPr/>
          <a:lstStyle/>
          <a:p>
            <a:pPr algn="ctr"/>
            <a:r>
              <a:rPr lang="en-IE" dirty="0" smtClean="0">
                <a:solidFill>
                  <a:srgbClr val="FFC000"/>
                </a:solidFill>
                <a:latin typeface="Comic Sans MS" pitchFamily="66" charset="0"/>
              </a:rPr>
              <a:t>Designing an Activity</a:t>
            </a:r>
            <a:endParaRPr lang="en-IE" dirty="0">
              <a:solidFill>
                <a:srgbClr val="FFC000"/>
              </a:solidFill>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pPr>
              <a:buNone/>
            </a:pPr>
            <a:endParaRPr lang="en-IE" sz="3200" i="1" dirty="0" smtClean="0">
              <a:solidFill>
                <a:srgbClr val="FF0000"/>
              </a:solidFill>
              <a:latin typeface="Comic Sans MS" pitchFamily="66" charset="0"/>
              <a:cs typeface="Arial" pitchFamily="34" charset="0"/>
            </a:endParaRPr>
          </a:p>
          <a:p>
            <a:pPr>
              <a:buNone/>
            </a:pPr>
            <a:endParaRPr lang="en-IE" sz="3200" i="1" dirty="0" smtClean="0">
              <a:solidFill>
                <a:srgbClr val="FF0000"/>
              </a:solidFill>
              <a:latin typeface="Comic Sans MS" pitchFamily="66" charset="0"/>
              <a:cs typeface="Arial" pitchFamily="34" charset="0"/>
            </a:endParaRPr>
          </a:p>
          <a:p>
            <a:pPr>
              <a:buNone/>
            </a:pPr>
            <a:r>
              <a:rPr lang="en-IE" sz="3600" i="1" dirty="0" smtClean="0">
                <a:solidFill>
                  <a:srgbClr val="FF0000"/>
                </a:solidFill>
                <a:latin typeface="Comic Sans MS" pitchFamily="66" charset="0"/>
                <a:cs typeface="Arial" pitchFamily="34" charset="0"/>
              </a:rPr>
              <a:t>We have emphasised from the beginning that confidence is a key skill for our learners – so be sure to empower them to abandon a piece of reading if it’s inappropriate, or worse, boring!</a:t>
            </a:r>
            <a:endParaRPr lang="en-GB" sz="3600" i="1" dirty="0">
              <a:solidFill>
                <a:srgbClr val="FF0000"/>
              </a:solidFill>
              <a:latin typeface="Comic Sans MS" pitchFamily="66" charset="0"/>
              <a:cs typeface="Arial" pitchFamily="34" charset="0"/>
            </a:endParaRPr>
          </a:p>
        </p:txBody>
      </p:sp>
      <p:sp>
        <p:nvSpPr>
          <p:cNvPr id="3" name="Title 2"/>
          <p:cNvSpPr>
            <a:spLocks noGrp="1"/>
          </p:cNvSpPr>
          <p:nvPr>
            <p:ph type="title"/>
          </p:nvPr>
        </p:nvSpPr>
        <p:spPr>
          <a:xfrm>
            <a:off x="457200" y="274638"/>
            <a:ext cx="8229600" cy="346050"/>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fld id="{B06F5823-C588-4ED7-A750-001E37612470}" type="slidenum">
              <a:rPr lang="en-GB" smtClean="0"/>
              <a:pPr/>
              <a:t>32</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196752"/>
            <a:ext cx="8229600" cy="5256584"/>
          </a:xfrm>
        </p:spPr>
        <p:txBody>
          <a:bodyPr>
            <a:noAutofit/>
          </a:bodyPr>
          <a:lstStyle/>
          <a:p>
            <a:pPr>
              <a:buNone/>
            </a:pPr>
            <a:r>
              <a:rPr lang="en-IE" sz="2800" dirty="0" smtClean="0">
                <a:latin typeface="Comic Sans MS" pitchFamily="66" charset="0"/>
              </a:rPr>
              <a:t>What Skills do we need to be a fluent reader?</a:t>
            </a:r>
          </a:p>
          <a:p>
            <a:pPr>
              <a:buNone/>
            </a:pPr>
            <a:r>
              <a:rPr lang="en-IE" sz="2800" dirty="0" smtClean="0">
                <a:latin typeface="Comic Sans MS" pitchFamily="66" charset="0"/>
              </a:rPr>
              <a:t>What strategies do fluent readers use?</a:t>
            </a:r>
          </a:p>
          <a:p>
            <a:pPr>
              <a:buNone/>
            </a:pPr>
            <a:r>
              <a:rPr lang="en-IE" sz="2800" dirty="0" smtClean="0">
                <a:latin typeface="Comic Sans MS" pitchFamily="66" charset="0"/>
              </a:rPr>
              <a:t>Why is it important to use the phonics approach?</a:t>
            </a:r>
          </a:p>
          <a:p>
            <a:pPr>
              <a:buNone/>
            </a:pPr>
            <a:r>
              <a:rPr lang="en-IE" sz="2800" dirty="0" smtClean="0">
                <a:latin typeface="Comic Sans MS" pitchFamily="66" charset="0"/>
              </a:rPr>
              <a:t>Why is reading for meaning important?</a:t>
            </a:r>
          </a:p>
          <a:p>
            <a:pPr>
              <a:buNone/>
            </a:pPr>
            <a:r>
              <a:rPr lang="en-IE" sz="2800" dirty="0" smtClean="0">
                <a:latin typeface="Comic Sans MS" pitchFamily="66" charset="0"/>
              </a:rPr>
              <a:t>What is the Language Experience Approach. How is it useful?</a:t>
            </a:r>
          </a:p>
          <a:p>
            <a:pPr>
              <a:buNone/>
            </a:pPr>
            <a:r>
              <a:rPr lang="en-IE" sz="2800" dirty="0" smtClean="0">
                <a:latin typeface="Comic Sans MS" pitchFamily="66" charset="0"/>
              </a:rPr>
              <a:t>What is Social Sight Vocabulary &amp; why is it important?</a:t>
            </a:r>
          </a:p>
          <a:p>
            <a:pPr>
              <a:buNone/>
            </a:pPr>
            <a:r>
              <a:rPr lang="en-IE" sz="2800" dirty="0" smtClean="0">
                <a:latin typeface="Comic Sans MS" pitchFamily="66" charset="0"/>
              </a:rPr>
              <a:t>What is the Cloze technique?       </a:t>
            </a:r>
          </a:p>
          <a:p>
            <a:pPr>
              <a:buNone/>
            </a:pPr>
            <a:r>
              <a:rPr lang="en-IE" sz="2800" dirty="0" smtClean="0">
                <a:latin typeface="Comic Sans MS" pitchFamily="66" charset="0"/>
              </a:rPr>
              <a:t>What is a Dolch List?</a:t>
            </a:r>
            <a:endParaRPr lang="en-IE" sz="2800" dirty="0">
              <a:latin typeface="Comic Sans MS" pitchFamily="66" charset="0"/>
            </a:endParaRPr>
          </a:p>
        </p:txBody>
      </p:sp>
      <p:sp>
        <p:nvSpPr>
          <p:cNvPr id="3" name="Title 2"/>
          <p:cNvSpPr>
            <a:spLocks noGrp="1"/>
          </p:cNvSpPr>
          <p:nvPr>
            <p:ph type="title"/>
          </p:nvPr>
        </p:nvSpPr>
        <p:spPr>
          <a:xfrm>
            <a:off x="457200" y="274638"/>
            <a:ext cx="8229600" cy="922114"/>
          </a:xfrm>
        </p:spPr>
        <p:txBody>
          <a:bodyPr>
            <a:normAutofit/>
          </a:bodyPr>
          <a:lstStyle/>
          <a:p>
            <a:pPr algn="ctr"/>
            <a:r>
              <a:rPr lang="en-IE" sz="3600" dirty="0" smtClean="0">
                <a:solidFill>
                  <a:srgbClr val="00B0F0"/>
                </a:solidFill>
                <a:effectLst/>
                <a:latin typeface="Comic Sans MS" pitchFamily="66" charset="0"/>
              </a:rPr>
              <a:t>Review Questions</a:t>
            </a:r>
            <a:endParaRPr lang="en-IE" sz="3600" dirty="0">
              <a:solidFill>
                <a:srgbClr val="00B0F0"/>
              </a:solidFill>
              <a:effectLst/>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4</a:t>
            </a:fld>
            <a:endParaRPr lang="en-GB" dirty="0"/>
          </a:p>
        </p:txBody>
      </p:sp>
      <p:pic>
        <p:nvPicPr>
          <p:cNvPr id="5" name="Picture 2" descr="C:\Users\office\AppData\Local\Microsoft\Windows\Temporary Internet Files\Content.IE5\U6P35072\MC900441310[1].png"/>
          <p:cNvPicPr>
            <a:picLocks noChangeAspect="1" noChangeArrowheads="1"/>
          </p:cNvPicPr>
          <p:nvPr/>
        </p:nvPicPr>
        <p:blipFill>
          <a:blip r:embed="rId2" cstate="print"/>
          <a:srcRect/>
          <a:stretch>
            <a:fillRect/>
          </a:stretch>
        </p:blipFill>
        <p:spPr bwMode="auto">
          <a:xfrm>
            <a:off x="7092280" y="5373216"/>
            <a:ext cx="1080120" cy="75606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IE" dirty="0" smtClean="0"/>
              <a:t>  </a:t>
            </a:r>
            <a:r>
              <a:rPr lang="en-IE" sz="3600" dirty="0" smtClean="0">
                <a:latin typeface="Comic Sans MS" pitchFamily="66" charset="0"/>
              </a:rPr>
              <a:t>Reading for meaning is the main aim when we read and it’s our learner’s first goal when learning to read. </a:t>
            </a:r>
          </a:p>
          <a:p>
            <a:pPr>
              <a:buNone/>
            </a:pPr>
            <a:endParaRPr lang="en-IE" sz="3600" dirty="0" smtClean="0">
              <a:latin typeface="Comic Sans MS" pitchFamily="66" charset="0"/>
            </a:endParaRPr>
          </a:p>
          <a:p>
            <a:pPr lvl="3">
              <a:buNone/>
            </a:pPr>
            <a:r>
              <a:rPr lang="en-IE" sz="3600" dirty="0" smtClean="0">
                <a:solidFill>
                  <a:srgbClr val="FF0000"/>
                </a:solidFill>
                <a:latin typeface="Comic Sans MS" pitchFamily="66" charset="0"/>
              </a:rPr>
              <a:t>What do we do when we meet a word we don’t understand? Can you remember? </a:t>
            </a:r>
            <a:endParaRPr lang="en-GB" sz="3600" dirty="0">
              <a:solidFill>
                <a:srgbClr val="FF0000"/>
              </a:solidFill>
              <a:latin typeface="Comic Sans MS" pitchFamily="66" charset="0"/>
            </a:endParaRPr>
          </a:p>
        </p:txBody>
      </p:sp>
      <p:sp>
        <p:nvSpPr>
          <p:cNvPr id="3" name="Title 2"/>
          <p:cNvSpPr>
            <a:spLocks noGrp="1"/>
          </p:cNvSpPr>
          <p:nvPr>
            <p:ph type="title"/>
          </p:nvPr>
        </p:nvSpPr>
        <p:spPr/>
        <p:txBody>
          <a:bodyPr>
            <a:normAutofit fontScale="90000"/>
          </a:bodyPr>
          <a:lstStyle/>
          <a:p>
            <a:r>
              <a:rPr lang="en-IE" dirty="0" smtClean="0">
                <a:solidFill>
                  <a:srgbClr val="00B0F0"/>
                </a:solidFill>
                <a:latin typeface="Comic Sans MS" pitchFamily="66" charset="0"/>
              </a:rPr>
              <a:t>Review of our first reading session</a:t>
            </a:r>
            <a:endParaRPr lang="en-GB" dirty="0">
              <a:solidFill>
                <a:srgbClr val="00B0F0"/>
              </a:solidFill>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5</a:t>
            </a:fld>
            <a:endParaRPr lang="en-GB" dirty="0"/>
          </a:p>
        </p:txBody>
      </p:sp>
      <p:pic>
        <p:nvPicPr>
          <p:cNvPr id="1026" name="Picture 2" descr="C:\Users\office\AppData\Local\Microsoft\Windows\Temporary Internet Files\Content.IE5\U6P35072\MC900441310[1].png"/>
          <p:cNvPicPr>
            <a:picLocks noChangeAspect="1" noChangeArrowheads="1"/>
          </p:cNvPicPr>
          <p:nvPr/>
        </p:nvPicPr>
        <p:blipFill>
          <a:blip r:embed="rId2" cstate="print"/>
          <a:srcRect/>
          <a:stretch>
            <a:fillRect/>
          </a:stretch>
        </p:blipFill>
        <p:spPr bwMode="auto">
          <a:xfrm>
            <a:off x="5724128" y="5029200"/>
            <a:ext cx="1828800" cy="12801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6048672"/>
          </a:xfrm>
        </p:spPr>
        <p:txBody>
          <a:bodyPr>
            <a:normAutofit fontScale="92500" lnSpcReduction="10000"/>
          </a:bodyPr>
          <a:lstStyle/>
          <a:p>
            <a:pPr algn="ctr">
              <a:buNone/>
            </a:pPr>
            <a:r>
              <a:rPr lang="en-IE" sz="3500" b="1" dirty="0" smtClean="0">
                <a:solidFill>
                  <a:srgbClr val="00B0F0"/>
                </a:solidFill>
                <a:latin typeface="Comic Sans MS" pitchFamily="66" charset="0"/>
              </a:rPr>
              <a:t>Review of our first reading session</a:t>
            </a:r>
            <a:endParaRPr lang="en-IE" sz="3500" b="1" dirty="0" smtClean="0">
              <a:solidFill>
                <a:srgbClr val="00B0F0"/>
              </a:solidFill>
              <a:latin typeface="Comic Sans MS" pitchFamily="66" charset="0"/>
              <a:cs typeface="Arial" pitchFamily="34" charset="0"/>
            </a:endParaRPr>
          </a:p>
          <a:p>
            <a:pPr algn="just">
              <a:buFont typeface="Arial" pitchFamily="34" charset="0"/>
              <a:buChar char="•"/>
            </a:pPr>
            <a:endParaRPr lang="en-IE" dirty="0" smtClean="0">
              <a:latin typeface="Comic Sans MS" pitchFamily="66" charset="0"/>
              <a:cs typeface="Arial" pitchFamily="34" charset="0"/>
            </a:endParaRPr>
          </a:p>
          <a:p>
            <a:pPr algn="just">
              <a:buFont typeface="Arial" pitchFamily="34" charset="0"/>
              <a:buChar char="•"/>
            </a:pPr>
            <a:endParaRPr lang="en-IE" dirty="0" smtClean="0">
              <a:latin typeface="Comic Sans MS" pitchFamily="66" charset="0"/>
              <a:cs typeface="Arial" pitchFamily="34" charset="0"/>
            </a:endParaRPr>
          </a:p>
          <a:p>
            <a:pPr algn="just">
              <a:buFont typeface="Arial" pitchFamily="34" charset="0"/>
              <a:buChar char="•"/>
            </a:pPr>
            <a:r>
              <a:rPr lang="en-IE" dirty="0" smtClean="0">
                <a:latin typeface="Comic Sans MS" pitchFamily="66" charset="0"/>
                <a:cs typeface="Arial" pitchFamily="34" charset="0"/>
              </a:rPr>
              <a:t>We need to understand something in order to remember it, but we don’t have to read or understand every word. </a:t>
            </a:r>
          </a:p>
          <a:p>
            <a:pPr algn="just">
              <a:buNone/>
            </a:pPr>
            <a:endParaRPr lang="en-IE" dirty="0" smtClean="0">
              <a:latin typeface="Comic Sans MS" pitchFamily="66" charset="0"/>
              <a:cs typeface="Arial" pitchFamily="34" charset="0"/>
            </a:endParaRPr>
          </a:p>
          <a:p>
            <a:pPr algn="just">
              <a:buFont typeface="Arial" pitchFamily="34" charset="0"/>
              <a:buChar char="•"/>
            </a:pPr>
            <a:r>
              <a:rPr lang="en-IE" dirty="0" smtClean="0">
                <a:latin typeface="Comic Sans MS" pitchFamily="66" charset="0"/>
                <a:cs typeface="Arial" pitchFamily="34" charset="0"/>
              </a:rPr>
              <a:t> Reading is easier if the subject matter is of interest – this is why the Language Experience method works so well, and why it’s so important to involve your learner in choosing what to read. </a:t>
            </a:r>
          </a:p>
          <a:p>
            <a:pPr algn="just">
              <a:buNone/>
            </a:pPr>
            <a:endParaRPr lang="en-IE" dirty="0" smtClean="0">
              <a:latin typeface="Comic Sans MS" pitchFamily="66" charset="0"/>
              <a:cs typeface="Arial" pitchFamily="34" charset="0"/>
            </a:endParaRPr>
          </a:p>
          <a:p>
            <a:pPr algn="just">
              <a:buFont typeface="Arial" pitchFamily="34" charset="0"/>
              <a:buChar char="•"/>
            </a:pPr>
            <a:r>
              <a:rPr lang="en-IE" dirty="0" smtClean="0">
                <a:latin typeface="Comic Sans MS" pitchFamily="66" charset="0"/>
                <a:cs typeface="Arial" pitchFamily="34" charset="0"/>
              </a:rPr>
              <a:t> When we read, </a:t>
            </a:r>
            <a:r>
              <a:rPr lang="en-IE" dirty="0" smtClean="0">
                <a:latin typeface="Comic Sans MS" pitchFamily="66" charset="0"/>
                <a:cs typeface="Arial" pitchFamily="34" charset="0"/>
              </a:rPr>
              <a:t>we </a:t>
            </a:r>
            <a:r>
              <a:rPr lang="en-IE" dirty="0" smtClean="0">
                <a:latin typeface="Comic Sans MS" pitchFamily="66" charset="0"/>
                <a:cs typeface="Arial" pitchFamily="34" charset="0"/>
              </a:rPr>
              <a:t>react – we constantly relate/compare what the writer is saying with our own </a:t>
            </a:r>
            <a:r>
              <a:rPr lang="en-IE" dirty="0" smtClean="0">
                <a:latin typeface="Comic Sans MS" pitchFamily="66" charset="0"/>
                <a:cs typeface="Arial" pitchFamily="34" charset="0"/>
              </a:rPr>
              <a:t>experience – this is how we know if it makes sense. </a:t>
            </a:r>
            <a:endParaRPr lang="en-GB" dirty="0">
              <a:latin typeface="Comic Sans MS" pitchFamily="66" charset="0"/>
              <a:cs typeface="Arial" pitchFamily="34" charset="0"/>
            </a:endParaRPr>
          </a:p>
        </p:txBody>
      </p:sp>
      <p:sp>
        <p:nvSpPr>
          <p:cNvPr id="3" name="Slide Number Placeholder 2"/>
          <p:cNvSpPr>
            <a:spLocks noGrp="1"/>
          </p:cNvSpPr>
          <p:nvPr>
            <p:ph type="sldNum" sz="quarter" idx="12"/>
          </p:nvPr>
        </p:nvSpPr>
        <p:spPr/>
        <p:txBody>
          <a:bodyPr/>
          <a:lstStyle/>
          <a:p>
            <a:fld id="{B06F5823-C588-4ED7-A750-001E37612470}" type="slidenum">
              <a:rPr lang="en-GB" smtClean="0"/>
              <a:pPr/>
              <a:t>6</a:t>
            </a:fld>
            <a:endParaRPr lang="en-GB" dirty="0"/>
          </a:p>
        </p:txBody>
      </p:sp>
      <p:pic>
        <p:nvPicPr>
          <p:cNvPr id="4" name="Picture 2" descr="C:\Users\office\AppData\Local\Microsoft\Windows\Temporary Internet Files\Content.IE5\U6P35072\MC900441310[1].png"/>
          <p:cNvPicPr>
            <a:picLocks noChangeAspect="1" noChangeArrowheads="1"/>
          </p:cNvPicPr>
          <p:nvPr/>
        </p:nvPicPr>
        <p:blipFill>
          <a:blip r:embed="rId2" cstate="print"/>
          <a:srcRect/>
          <a:stretch>
            <a:fillRect/>
          </a:stretch>
        </p:blipFill>
        <p:spPr bwMode="auto">
          <a:xfrm>
            <a:off x="3491880" y="908720"/>
            <a:ext cx="1080120" cy="7560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6025872"/>
          </a:xfrm>
        </p:spPr>
        <p:txBody>
          <a:bodyPr>
            <a:normAutofit lnSpcReduction="10000"/>
          </a:bodyPr>
          <a:lstStyle/>
          <a:p>
            <a:pPr algn="ctr">
              <a:buNone/>
            </a:pPr>
            <a:r>
              <a:rPr lang="en-IE" dirty="0" smtClean="0">
                <a:solidFill>
                  <a:srgbClr val="00B0F0"/>
                </a:solidFill>
              </a:rPr>
              <a:t> </a:t>
            </a:r>
            <a:r>
              <a:rPr lang="en-IE" sz="3200" b="1" dirty="0" smtClean="0">
                <a:solidFill>
                  <a:srgbClr val="00B0F0"/>
                </a:solidFill>
                <a:latin typeface="Comic Sans MS" pitchFamily="66" charset="0"/>
                <a:cs typeface="Arial" pitchFamily="34" charset="0"/>
              </a:rPr>
              <a:t>How can we help make reading easier  	and make the content more 	understandable?</a:t>
            </a:r>
          </a:p>
          <a:p>
            <a:pPr>
              <a:buNone/>
            </a:pPr>
            <a:r>
              <a:rPr lang="en-IE" sz="3200" b="1" dirty="0" smtClean="0">
                <a:latin typeface="Comic Sans MS" pitchFamily="66" charset="0"/>
                <a:cs typeface="Arial" pitchFamily="34" charset="0"/>
              </a:rPr>
              <a:t> </a:t>
            </a:r>
          </a:p>
          <a:p>
            <a:pPr lvl="3" algn="just">
              <a:buFont typeface="Wingdings" pitchFamily="2" charset="2"/>
              <a:buChar char="Ø"/>
            </a:pPr>
            <a:r>
              <a:rPr lang="en-IE" sz="2800" dirty="0" smtClean="0">
                <a:latin typeface="Comic Sans MS" pitchFamily="66" charset="0"/>
                <a:cs typeface="Arial" pitchFamily="34" charset="0"/>
              </a:rPr>
              <a:t>Make use of headlines, captions, pictures, any other features of the context</a:t>
            </a:r>
          </a:p>
          <a:p>
            <a:pPr lvl="3" algn="just">
              <a:buFont typeface="Wingdings" pitchFamily="2" charset="2"/>
              <a:buChar char="Ø"/>
            </a:pPr>
            <a:r>
              <a:rPr lang="en-IE" sz="2800" dirty="0" smtClean="0">
                <a:latin typeface="Comic Sans MS" pitchFamily="66" charset="0"/>
                <a:cs typeface="Arial" pitchFamily="34" charset="0"/>
              </a:rPr>
              <a:t>Scan for the main ideas of the piece</a:t>
            </a:r>
          </a:p>
          <a:p>
            <a:pPr lvl="3" algn="just">
              <a:buFont typeface="Wingdings" pitchFamily="2" charset="2"/>
              <a:buChar char="Ø"/>
            </a:pPr>
            <a:r>
              <a:rPr lang="en-IE" sz="2800" dirty="0" smtClean="0">
                <a:latin typeface="Comic Sans MS" pitchFamily="66" charset="0"/>
                <a:cs typeface="Arial" pitchFamily="34" charset="0"/>
              </a:rPr>
              <a:t>Discuss the main ideas</a:t>
            </a:r>
          </a:p>
          <a:p>
            <a:pPr lvl="3" algn="just">
              <a:buFont typeface="Wingdings" pitchFamily="2" charset="2"/>
              <a:buChar char="Ø"/>
            </a:pPr>
            <a:r>
              <a:rPr lang="en-IE" sz="2800" dirty="0" smtClean="0">
                <a:latin typeface="Comic Sans MS" pitchFamily="66" charset="0"/>
                <a:cs typeface="Arial" pitchFamily="34" charset="0"/>
              </a:rPr>
              <a:t>Ask the learner what they think it’s about, and what they think of it</a:t>
            </a:r>
          </a:p>
          <a:p>
            <a:pPr lvl="3" algn="just">
              <a:buFont typeface="Wingdings" pitchFamily="2" charset="2"/>
              <a:buChar char="Ø"/>
            </a:pPr>
            <a:endParaRPr lang="en-IE" dirty="0" smtClean="0">
              <a:latin typeface="Arial" pitchFamily="34" charset="0"/>
              <a:cs typeface="Arial" pitchFamily="34" charset="0"/>
            </a:endParaRPr>
          </a:p>
          <a:p>
            <a:pPr lvl="1" algn="just">
              <a:buNone/>
            </a:pPr>
            <a:r>
              <a:rPr lang="en-IE" i="1" dirty="0" smtClean="0">
                <a:solidFill>
                  <a:srgbClr val="FF0000"/>
                </a:solidFill>
                <a:latin typeface="Comic Sans MS" pitchFamily="66" charset="0"/>
                <a:cs typeface="Arial" pitchFamily="34" charset="0"/>
              </a:rPr>
              <a:t>Don’t forget, reading needs to be taught alongside writing and spelling where possible -- not in isolation. </a:t>
            </a:r>
            <a:endParaRPr lang="en-GB" i="1" dirty="0">
              <a:solidFill>
                <a:srgbClr val="FF0000"/>
              </a:solidFill>
              <a:latin typeface="Comic Sans MS" pitchFamily="66" charset="0"/>
              <a:cs typeface="Arial" pitchFamily="34" charset="0"/>
            </a:endParaRPr>
          </a:p>
        </p:txBody>
      </p:sp>
      <p:sp>
        <p:nvSpPr>
          <p:cNvPr id="3" name="Slide Number Placeholder 2"/>
          <p:cNvSpPr>
            <a:spLocks noGrp="1"/>
          </p:cNvSpPr>
          <p:nvPr>
            <p:ph type="sldNum" sz="quarter" idx="12"/>
          </p:nvPr>
        </p:nvSpPr>
        <p:spPr/>
        <p:txBody>
          <a:bodyPr/>
          <a:lstStyle/>
          <a:p>
            <a:fld id="{B06F5823-C588-4ED7-A750-001E37612470}" type="slidenum">
              <a:rPr lang="en-GB" smtClean="0"/>
              <a:pPr/>
              <a:t>7</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340768"/>
            <a:ext cx="8229600" cy="5184576"/>
          </a:xfrm>
        </p:spPr>
        <p:txBody>
          <a:bodyPr/>
          <a:lstStyle/>
          <a:p>
            <a:pPr marL="624078" indent="-514350">
              <a:buClr>
                <a:schemeClr val="accent1">
                  <a:lumMod val="75000"/>
                </a:schemeClr>
              </a:buClr>
              <a:buSzPct val="91000"/>
              <a:buFont typeface="+mj-lt"/>
              <a:buAutoNum type="arabicParenR"/>
            </a:pPr>
            <a:endParaRPr lang="en-IE" dirty="0" smtClean="0">
              <a:latin typeface="Comic Sans MS" pitchFamily="66" charset="0"/>
              <a:cs typeface="Arial" pitchFamily="34" charset="0"/>
            </a:endParaRPr>
          </a:p>
          <a:p>
            <a:pPr marL="624078" indent="-514350">
              <a:buClr>
                <a:schemeClr val="accent1">
                  <a:lumMod val="75000"/>
                </a:schemeClr>
              </a:buClr>
              <a:buSzPct val="91000"/>
              <a:buFont typeface="Arial" pitchFamily="34" charset="0"/>
              <a:buChar char="•"/>
            </a:pPr>
            <a:r>
              <a:rPr lang="en-IE" sz="3200" dirty="0" smtClean="0">
                <a:latin typeface="Comic Sans MS" pitchFamily="66" charset="0"/>
                <a:cs typeface="Arial" pitchFamily="34" charset="0"/>
              </a:rPr>
              <a:t>Uses the learner’s interests and experience.</a:t>
            </a:r>
          </a:p>
          <a:p>
            <a:pPr marL="624078" indent="-514350">
              <a:buClr>
                <a:schemeClr val="accent1">
                  <a:lumMod val="75000"/>
                </a:schemeClr>
              </a:buClr>
              <a:buSzPct val="91000"/>
              <a:buFont typeface="Arial" pitchFamily="34" charset="0"/>
              <a:buChar char="•"/>
            </a:pPr>
            <a:r>
              <a:rPr lang="en-IE" sz="3200" dirty="0" smtClean="0">
                <a:latin typeface="Comic Sans MS" pitchFamily="66" charset="0"/>
                <a:cs typeface="Arial" pitchFamily="34" charset="0"/>
              </a:rPr>
              <a:t>Uses their own words and structures.</a:t>
            </a:r>
          </a:p>
          <a:p>
            <a:pPr marL="624078" indent="-514350">
              <a:buClr>
                <a:schemeClr val="accent1">
                  <a:lumMod val="75000"/>
                </a:schemeClr>
              </a:buClr>
              <a:buSzPct val="91000"/>
              <a:buFont typeface="Arial" pitchFamily="34" charset="0"/>
              <a:buChar char="•"/>
            </a:pPr>
            <a:r>
              <a:rPr lang="en-IE" sz="3200" dirty="0" smtClean="0">
                <a:latin typeface="Comic Sans MS" pitchFamily="66" charset="0"/>
                <a:cs typeface="Arial" pitchFamily="34" charset="0"/>
              </a:rPr>
              <a:t>Meaning of the sentence is more important than form.</a:t>
            </a:r>
          </a:p>
          <a:p>
            <a:pPr marL="624078" indent="-514350">
              <a:buClr>
                <a:schemeClr val="accent1">
                  <a:lumMod val="75000"/>
                </a:schemeClr>
              </a:buClr>
              <a:buSzPct val="91000"/>
              <a:buFont typeface="Arial" pitchFamily="34" charset="0"/>
              <a:buChar char="•"/>
            </a:pPr>
            <a:r>
              <a:rPr lang="en-IE" sz="3200" dirty="0" smtClean="0">
                <a:latin typeface="Comic Sans MS" pitchFamily="66" charset="0"/>
                <a:cs typeface="Arial" pitchFamily="34" charset="0"/>
              </a:rPr>
              <a:t>Repetition of words and phrases adds to the effectiveness of the method.</a:t>
            </a:r>
            <a:endParaRPr lang="en-GB" sz="3200" dirty="0" smtClean="0">
              <a:latin typeface="Comic Sans MS" pitchFamily="66" charset="0"/>
              <a:cs typeface="Arial" pitchFamily="34" charset="0"/>
            </a:endParaRPr>
          </a:p>
        </p:txBody>
      </p:sp>
      <p:sp>
        <p:nvSpPr>
          <p:cNvPr id="3" name="Title 2"/>
          <p:cNvSpPr>
            <a:spLocks noGrp="1"/>
          </p:cNvSpPr>
          <p:nvPr>
            <p:ph type="title"/>
          </p:nvPr>
        </p:nvSpPr>
        <p:spPr/>
        <p:txBody>
          <a:bodyPr>
            <a:normAutofit fontScale="90000"/>
          </a:bodyPr>
          <a:lstStyle/>
          <a:p>
            <a:pPr algn="ctr"/>
            <a:r>
              <a:rPr lang="en-IE" dirty="0" smtClean="0">
                <a:solidFill>
                  <a:srgbClr val="00B0F0"/>
                </a:solidFill>
                <a:latin typeface="Comic Sans MS" pitchFamily="66" charset="0"/>
              </a:rPr>
              <a:t>Review of the </a:t>
            </a:r>
            <a:br>
              <a:rPr lang="en-IE" dirty="0" smtClean="0">
                <a:solidFill>
                  <a:srgbClr val="00B0F0"/>
                </a:solidFill>
                <a:latin typeface="Comic Sans MS" pitchFamily="66" charset="0"/>
              </a:rPr>
            </a:br>
            <a:r>
              <a:rPr lang="en-IE" dirty="0" smtClean="0">
                <a:solidFill>
                  <a:srgbClr val="00B0F0"/>
                </a:solidFill>
                <a:latin typeface="Comic Sans MS" pitchFamily="66" charset="0"/>
              </a:rPr>
              <a:t>Language Experience Approach</a:t>
            </a:r>
            <a:endParaRPr lang="en-GB" dirty="0">
              <a:solidFill>
                <a:srgbClr val="00B0F0"/>
              </a:solidFill>
              <a:latin typeface="Comic Sans MS" pitchFamily="66" charset="0"/>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8</a:t>
            </a:fld>
            <a:endParaRPr lang="en-GB" dirty="0"/>
          </a:p>
        </p:txBody>
      </p:sp>
      <p:pic>
        <p:nvPicPr>
          <p:cNvPr id="5" name="Picture 2" descr="C:\Users\office\AppData\Local\Microsoft\Windows\Temporary Internet Files\Content.IE5\U6P35072\MC900441310[1].png"/>
          <p:cNvPicPr>
            <a:picLocks noChangeAspect="1" noChangeArrowheads="1"/>
          </p:cNvPicPr>
          <p:nvPr/>
        </p:nvPicPr>
        <p:blipFill>
          <a:blip r:embed="rId2" cstate="print"/>
          <a:srcRect/>
          <a:stretch>
            <a:fillRect/>
          </a:stretch>
        </p:blipFill>
        <p:spPr bwMode="auto">
          <a:xfrm>
            <a:off x="3779912" y="5517232"/>
            <a:ext cx="1080120" cy="7560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4824536"/>
          </a:xfrm>
        </p:spPr>
        <p:txBody>
          <a:bodyPr>
            <a:normAutofit/>
          </a:bodyPr>
          <a:lstStyle/>
          <a:p>
            <a:pPr marL="624078" indent="-514350">
              <a:buClr>
                <a:schemeClr val="accent1">
                  <a:lumMod val="75000"/>
                </a:schemeClr>
              </a:buClr>
              <a:buSzPct val="91000"/>
              <a:buFont typeface="Arial" pitchFamily="34" charset="0"/>
              <a:buChar char="•"/>
            </a:pPr>
            <a:r>
              <a:rPr lang="en-IE" sz="3500" dirty="0" smtClean="0">
                <a:latin typeface="Comic Sans MS" pitchFamily="66" charset="0"/>
                <a:cs typeface="Arial" pitchFamily="34" charset="0"/>
              </a:rPr>
              <a:t>Allows the learner to make informed guesses using the context to help.</a:t>
            </a:r>
          </a:p>
          <a:p>
            <a:pPr marL="624078" indent="-514350">
              <a:buClr>
                <a:schemeClr val="accent1">
                  <a:lumMod val="75000"/>
                </a:schemeClr>
              </a:buClr>
              <a:buSzPct val="91000"/>
              <a:buFont typeface="Arial" pitchFamily="34" charset="0"/>
              <a:buChar char="•"/>
            </a:pPr>
            <a:r>
              <a:rPr lang="en-IE" sz="3500" dirty="0" smtClean="0">
                <a:latin typeface="Comic Sans MS" pitchFamily="66" charset="0"/>
                <a:cs typeface="Arial" pitchFamily="34" charset="0"/>
              </a:rPr>
              <a:t>Helps anticipating and predicting to play a part in the learner’s reading.</a:t>
            </a:r>
          </a:p>
          <a:p>
            <a:pPr marL="624078" indent="-514350">
              <a:buClr>
                <a:schemeClr val="accent1">
                  <a:lumMod val="75000"/>
                </a:schemeClr>
              </a:buClr>
              <a:buSzPct val="90000"/>
              <a:buFont typeface="Arial" pitchFamily="34" charset="0"/>
              <a:buChar char="•"/>
            </a:pPr>
            <a:r>
              <a:rPr lang="en-IE" sz="3500" dirty="0" smtClean="0">
                <a:latin typeface="Comic Sans MS" pitchFamily="66" charset="0"/>
              </a:rPr>
              <a:t>Good to involve lots of social sight words, names, places, days of the week etc. 			</a:t>
            </a:r>
          </a:p>
          <a:p>
            <a:endParaRPr lang="en-IE" dirty="0"/>
          </a:p>
        </p:txBody>
      </p:sp>
      <p:sp>
        <p:nvSpPr>
          <p:cNvPr id="3" name="Title 2"/>
          <p:cNvSpPr>
            <a:spLocks noGrp="1"/>
          </p:cNvSpPr>
          <p:nvPr>
            <p:ph type="title"/>
          </p:nvPr>
        </p:nvSpPr>
        <p:spPr/>
        <p:txBody>
          <a:bodyPr>
            <a:normAutofit fontScale="90000"/>
          </a:bodyPr>
          <a:lstStyle/>
          <a:p>
            <a:pPr algn="ctr"/>
            <a:r>
              <a:rPr lang="en-IE" dirty="0" smtClean="0">
                <a:solidFill>
                  <a:srgbClr val="00B0F0"/>
                </a:solidFill>
                <a:latin typeface="Comic Sans MS" pitchFamily="66" charset="0"/>
              </a:rPr>
              <a:t>Review of the </a:t>
            </a:r>
            <a:br>
              <a:rPr lang="en-IE" dirty="0" smtClean="0">
                <a:solidFill>
                  <a:srgbClr val="00B0F0"/>
                </a:solidFill>
                <a:latin typeface="Comic Sans MS" pitchFamily="66" charset="0"/>
              </a:rPr>
            </a:br>
            <a:r>
              <a:rPr lang="en-IE" dirty="0" smtClean="0">
                <a:solidFill>
                  <a:srgbClr val="00B0F0"/>
                </a:solidFill>
                <a:latin typeface="Comic Sans MS" pitchFamily="66" charset="0"/>
              </a:rPr>
              <a:t>Language Experience Approach</a:t>
            </a:r>
            <a:endParaRPr lang="en-IE" dirty="0">
              <a:solidFill>
                <a:srgbClr val="00B0F0"/>
              </a:solidFill>
            </a:endParaRPr>
          </a:p>
        </p:txBody>
      </p:sp>
      <p:sp>
        <p:nvSpPr>
          <p:cNvPr id="4" name="Slide Number Placeholder 3"/>
          <p:cNvSpPr>
            <a:spLocks noGrp="1"/>
          </p:cNvSpPr>
          <p:nvPr>
            <p:ph type="sldNum" sz="quarter" idx="12"/>
          </p:nvPr>
        </p:nvSpPr>
        <p:spPr/>
        <p:txBody>
          <a:bodyPr/>
          <a:lstStyle/>
          <a:p>
            <a:fld id="{B06F5823-C588-4ED7-A750-001E37612470}" type="slidenum">
              <a:rPr lang="en-GB" smtClean="0"/>
              <a:pPr/>
              <a:t>9</a:t>
            </a:fld>
            <a:endParaRPr lang="en-GB" dirty="0"/>
          </a:p>
        </p:txBody>
      </p:sp>
      <p:pic>
        <p:nvPicPr>
          <p:cNvPr id="5" name="Picture 2" descr="C:\Users\office\AppData\Local\Microsoft\Windows\Temporary Internet Files\Content.IE5\U6P35072\MC900441310[1].png"/>
          <p:cNvPicPr>
            <a:picLocks noChangeAspect="1" noChangeArrowheads="1"/>
          </p:cNvPicPr>
          <p:nvPr/>
        </p:nvPicPr>
        <p:blipFill>
          <a:blip r:embed="rId2" cstate="print"/>
          <a:srcRect/>
          <a:stretch>
            <a:fillRect/>
          </a:stretch>
        </p:blipFill>
        <p:spPr bwMode="auto">
          <a:xfrm>
            <a:off x="6732240" y="5733256"/>
            <a:ext cx="1080120" cy="75606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1989</TotalTime>
  <Words>1507</Words>
  <Application>Microsoft Office PowerPoint</Application>
  <PresentationFormat>On-screen Show (4:3)</PresentationFormat>
  <Paragraphs>209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Extending Reading Skills</vt:lpstr>
      <vt:lpstr>Raednig is esay</vt:lpstr>
      <vt:lpstr>Extending Reading Skills</vt:lpstr>
      <vt:lpstr>Review Questions</vt:lpstr>
      <vt:lpstr>Review of our first reading session</vt:lpstr>
      <vt:lpstr>Slide 6</vt:lpstr>
      <vt:lpstr>Slide 7</vt:lpstr>
      <vt:lpstr>Review of the  Language Experience Approach</vt:lpstr>
      <vt:lpstr>Review of the  Language Experience Approach</vt:lpstr>
      <vt:lpstr>Review of the  Language Experience Approach</vt:lpstr>
      <vt:lpstr>Review of paired reading</vt:lpstr>
      <vt:lpstr>What makes reading such a complex task?</vt:lpstr>
      <vt:lpstr>What makes reading such a complex task?</vt:lpstr>
      <vt:lpstr>What makes reading such a complex task?</vt:lpstr>
      <vt:lpstr>So where do I start  to extend reading skills?</vt:lpstr>
      <vt:lpstr>Slide 16</vt:lpstr>
      <vt:lpstr>Slide 17</vt:lpstr>
      <vt:lpstr>Reading for different purposes</vt:lpstr>
      <vt:lpstr>Slide 19</vt:lpstr>
      <vt:lpstr>Reading for Meaning</vt:lpstr>
      <vt:lpstr>Reading for Meaning</vt:lpstr>
      <vt:lpstr>A good strategy to check for comprehension...</vt:lpstr>
      <vt:lpstr>~Cloze~</vt:lpstr>
      <vt:lpstr>Using cloze  to check understanding</vt:lpstr>
      <vt:lpstr>Cloze shows learners the importance of context ... </vt:lpstr>
      <vt:lpstr>~Testing for comprehension~</vt:lpstr>
      <vt:lpstr>Using comprehension effectively</vt:lpstr>
      <vt:lpstr>Levels of Meaning</vt:lpstr>
      <vt:lpstr>Levels of Meaning</vt:lpstr>
      <vt:lpstr>Levels of Meaning</vt:lpstr>
      <vt:lpstr>Designing an Activity</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2</dc:title>
  <dc:creator>Office</dc:creator>
  <cp:lastModifiedBy> </cp:lastModifiedBy>
  <cp:revision>59</cp:revision>
  <dcterms:created xsi:type="dcterms:W3CDTF">2010-11-08T19:58:55Z</dcterms:created>
  <dcterms:modified xsi:type="dcterms:W3CDTF">2013-10-14T13:24:38Z</dcterms:modified>
</cp:coreProperties>
</file>